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9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3"/>
    <p:sldMasterId id="2147483676" r:id="rId4"/>
    <p:sldMasterId id="2147483679" r:id="rId5"/>
    <p:sldMasterId id="2147483682" r:id="rId6"/>
    <p:sldMasterId id="2147483684" r:id="rId7"/>
    <p:sldMasterId id="2147483692" r:id="rId8"/>
    <p:sldMasterId id="2147483686" r:id="rId9"/>
    <p:sldMasterId id="2147483688" r:id="rId10"/>
    <p:sldMasterId id="2147483690" r:id="rId11"/>
    <p:sldMasterId id="2147483694" r:id="rId12"/>
  </p:sldMasterIdLst>
  <p:notesMasterIdLst>
    <p:notesMasterId r:id="rId39"/>
  </p:notesMasterIdLst>
  <p:handoutMasterIdLst>
    <p:handoutMasterId r:id="rId40"/>
  </p:handoutMasterIdLst>
  <p:sldIdLst>
    <p:sldId id="256" r:id="rId13"/>
    <p:sldId id="257" r:id="rId14"/>
    <p:sldId id="277" r:id="rId15"/>
    <p:sldId id="259" r:id="rId16"/>
    <p:sldId id="260" r:id="rId17"/>
    <p:sldId id="276" r:id="rId18"/>
    <p:sldId id="261" r:id="rId19"/>
    <p:sldId id="262" r:id="rId20"/>
    <p:sldId id="265" r:id="rId21"/>
    <p:sldId id="264" r:id="rId22"/>
    <p:sldId id="274" r:id="rId23"/>
    <p:sldId id="275" r:id="rId24"/>
    <p:sldId id="268" r:id="rId25"/>
    <p:sldId id="283" r:id="rId26"/>
    <p:sldId id="280" r:id="rId27"/>
    <p:sldId id="269" r:id="rId28"/>
    <p:sldId id="278" r:id="rId29"/>
    <p:sldId id="279" r:id="rId30"/>
    <p:sldId id="270" r:id="rId31"/>
    <p:sldId id="271" r:id="rId32"/>
    <p:sldId id="272" r:id="rId33"/>
    <p:sldId id="258" r:id="rId34"/>
    <p:sldId id="281" r:id="rId35"/>
    <p:sldId id="282" r:id="rId36"/>
    <p:sldId id="284" r:id="rId37"/>
    <p:sldId id="273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535"/>
    <a:srgbClr val="E3931D"/>
    <a:srgbClr val="84B0C4"/>
    <a:srgbClr val="99A8BD"/>
    <a:srgbClr val="83B2C5"/>
    <a:srgbClr val="666666"/>
    <a:srgbClr val="3F6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0" autoAdjust="0"/>
    <p:restoredTop sz="95639" autoAdjust="0"/>
  </p:normalViewPr>
  <p:slideViewPr>
    <p:cSldViewPr snapToGrid="0" snapToObjects="1">
      <p:cViewPr varScale="1">
        <p:scale>
          <a:sx n="88" d="100"/>
          <a:sy n="88" d="100"/>
        </p:scale>
        <p:origin x="208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34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6.xml"/><Relationship Id="rId3" Type="http://schemas.openxmlformats.org/officeDocument/2006/relationships/slideMaster" Target="slideMasters/slideMaster1.xml"/><Relationship Id="rId12" Type="http://schemas.openxmlformats.org/officeDocument/2006/relationships/slideMaster" Target="slideMasters/slideMaster10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BD624-56E4-4C56-A8D8-C4019D3A05AA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93E8-6200-420C-8F3F-3DBAA1B46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07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D1E74D-4830-4D5F-B6D5-021DEF18C2A8}" type="datetimeFigureOut">
              <a:rPr lang="en-US"/>
              <a:pPr>
                <a:defRPr/>
              </a:pPr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E02E794-DE04-40B7-928F-5D8B8DFDA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839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85800" y="2514600"/>
            <a:ext cx="10820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8308975" y="2144713"/>
            <a:ext cx="31972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defRPr/>
            </a:pPr>
            <a:r>
              <a:rPr lang="en-US" altLang="en-US">
                <a:solidFill>
                  <a:srgbClr val="666666"/>
                </a:solidFill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Contributors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2625" y="1598782"/>
            <a:ext cx="7315200" cy="101566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cap="small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01510"/>
            <a:ext cx="7313212" cy="16418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85799" y="4343400"/>
            <a:ext cx="2741613" cy="37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666666"/>
                </a:solidFill>
              </a:defRPr>
            </a:lvl1pPr>
            <a:lvl2pPr marL="457200" indent="0">
              <a:buNone/>
              <a:defRPr sz="1800">
                <a:solidFill>
                  <a:srgbClr val="666666"/>
                </a:solidFill>
              </a:defRPr>
            </a:lvl2pPr>
            <a:lvl3pPr marL="914400" indent="0">
              <a:buNone/>
              <a:defRPr sz="1800">
                <a:solidFill>
                  <a:srgbClr val="666666"/>
                </a:solidFill>
              </a:defRPr>
            </a:lvl3pPr>
            <a:lvl4pPr marL="1371600" indent="0">
              <a:buNone/>
              <a:defRPr sz="1800">
                <a:solidFill>
                  <a:srgbClr val="666666"/>
                </a:solidFill>
              </a:defRPr>
            </a:lvl4pPr>
            <a:lvl5pPr marL="1828800" indent="0">
              <a:buNone/>
              <a:defRPr sz="180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8309112" y="2518630"/>
            <a:ext cx="3200400" cy="182477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800" baseline="0">
                <a:solidFill>
                  <a:schemeClr val="accent6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>
              <a:buNone/>
              <a:defRPr sz="1800">
                <a:solidFill>
                  <a:schemeClr val="accent6"/>
                </a:solidFill>
              </a:defRPr>
            </a:lvl2pPr>
            <a:lvl3pPr marL="914400" indent="0">
              <a:buNone/>
              <a:defRPr sz="1800">
                <a:solidFill>
                  <a:schemeClr val="accent6"/>
                </a:solidFill>
              </a:defRPr>
            </a:lvl3pPr>
            <a:lvl4pPr marL="1371600" indent="0">
              <a:buNone/>
              <a:defRPr sz="1800">
                <a:solidFill>
                  <a:schemeClr val="accent6"/>
                </a:solidFill>
              </a:defRPr>
            </a:lvl4pPr>
            <a:lvl5pPr marL="1828800" indent="0">
              <a:buNone/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78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36575"/>
            <a:ext cx="10820401" cy="777875"/>
          </a:xfrm>
          <a:prstGeom prst="rect">
            <a:avLst/>
          </a:prstGeom>
        </p:spPr>
        <p:txBody>
          <a:bodyPr lIns="0" rIns="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5799" y="1714500"/>
            <a:ext cx="10820400" cy="38862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143250" y="5943600"/>
            <a:ext cx="8362950" cy="590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400" b="1">
                <a:solidFill>
                  <a:schemeClr val="accent6"/>
                </a:solidFill>
              </a:defRPr>
            </a:lvl2pPr>
            <a:lvl3pPr marL="914400" indent="0">
              <a:buNone/>
              <a:defRPr sz="1400" b="1">
                <a:solidFill>
                  <a:schemeClr val="accent6"/>
                </a:solidFill>
              </a:defRPr>
            </a:lvl3pPr>
            <a:lvl4pPr marL="1371600" indent="0">
              <a:buNone/>
              <a:defRPr sz="1400" b="1">
                <a:solidFill>
                  <a:schemeClr val="accent6"/>
                </a:solidFill>
              </a:defRPr>
            </a:lvl4pPr>
            <a:lvl5pPr marL="1828800" indent="0">
              <a:buNone/>
              <a:defRPr sz="14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BFE6-0308-49D8-AADE-C841B0FBDC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4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36575"/>
            <a:ext cx="10820401" cy="777875"/>
          </a:xfrm>
          <a:prstGeom prst="rect">
            <a:avLst/>
          </a:prstGeom>
        </p:spPr>
        <p:txBody>
          <a:bodyPr lIns="0" rIns="0"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5800" y="1695450"/>
            <a:ext cx="10820400" cy="388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85800" y="5943600"/>
            <a:ext cx="10820400" cy="590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400" b="1">
                <a:solidFill>
                  <a:schemeClr val="accent6"/>
                </a:solidFill>
              </a:defRPr>
            </a:lvl2pPr>
            <a:lvl3pPr marL="914400" indent="0">
              <a:buNone/>
              <a:defRPr sz="1400" b="1">
                <a:solidFill>
                  <a:schemeClr val="accent6"/>
                </a:solidFill>
              </a:defRPr>
            </a:lvl3pPr>
            <a:lvl4pPr marL="1371600" indent="0">
              <a:buNone/>
              <a:defRPr sz="1400" b="1">
                <a:solidFill>
                  <a:schemeClr val="accent6"/>
                </a:solidFill>
              </a:defRPr>
            </a:lvl4pPr>
            <a:lvl5pPr marL="1828800" indent="0">
              <a:buNone/>
              <a:defRPr sz="14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B61AF-1FB7-4332-B317-7451CFD7F8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44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36575"/>
            <a:ext cx="10820401" cy="777875"/>
          </a:xfrm>
          <a:prstGeom prst="rect">
            <a:avLst/>
          </a:prstGeom>
        </p:spPr>
        <p:txBody>
          <a:bodyPr lIns="0" rIns="0"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5800" y="1695450"/>
            <a:ext cx="10820400" cy="388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aseline="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800"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143250" y="5943600"/>
            <a:ext cx="8362950" cy="590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400" b="1">
                <a:solidFill>
                  <a:schemeClr val="accent6"/>
                </a:solidFill>
              </a:defRPr>
            </a:lvl2pPr>
            <a:lvl3pPr marL="914400" indent="0">
              <a:buNone/>
              <a:defRPr sz="1400" b="1">
                <a:solidFill>
                  <a:schemeClr val="accent6"/>
                </a:solidFill>
              </a:defRPr>
            </a:lvl3pPr>
            <a:lvl4pPr marL="1371600" indent="0">
              <a:buNone/>
              <a:defRPr sz="1400" b="1">
                <a:solidFill>
                  <a:schemeClr val="accent6"/>
                </a:solidFill>
              </a:defRPr>
            </a:lvl4pPr>
            <a:lvl5pPr marL="1828800" indent="0">
              <a:buNone/>
              <a:defRPr sz="14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1BEDD-9FEC-41D7-A9B8-F8B8E26E72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5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74675"/>
            <a:ext cx="10820401" cy="1006475"/>
          </a:xfrm>
          <a:prstGeom prst="rect">
            <a:avLst/>
          </a:prstGeom>
        </p:spPr>
        <p:txBody>
          <a:bodyPr lIns="0" rIns="0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5800" y="1695450"/>
            <a:ext cx="10820400" cy="424815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85800" y="5943600"/>
            <a:ext cx="10820400" cy="590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400" b="1">
                <a:solidFill>
                  <a:schemeClr val="accent6"/>
                </a:solidFill>
              </a:defRPr>
            </a:lvl2pPr>
            <a:lvl3pPr marL="914400" indent="0">
              <a:buNone/>
              <a:defRPr sz="1400" b="1">
                <a:solidFill>
                  <a:schemeClr val="accent6"/>
                </a:solidFill>
              </a:defRPr>
            </a:lvl3pPr>
            <a:lvl4pPr marL="1371600" indent="0">
              <a:buNone/>
              <a:defRPr sz="1400" b="1">
                <a:solidFill>
                  <a:schemeClr val="accent6"/>
                </a:solidFill>
              </a:defRPr>
            </a:lvl4pPr>
            <a:lvl5pPr marL="1828800" indent="0">
              <a:buNone/>
              <a:defRPr sz="14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DE677-8B2A-4D96-B79B-4E4DD05463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58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ith Bullets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74675"/>
            <a:ext cx="10820401" cy="1006475"/>
          </a:xfrm>
          <a:prstGeom prst="rect">
            <a:avLst/>
          </a:prstGeom>
        </p:spPr>
        <p:txBody>
          <a:bodyPr lIns="0" rIns="0"/>
          <a:lstStyle>
            <a:lvl1pPr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5800" y="1695450"/>
            <a:ext cx="10820400" cy="424815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143250" y="5943600"/>
            <a:ext cx="8362950" cy="590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400" b="1">
                <a:solidFill>
                  <a:schemeClr val="accent6"/>
                </a:solidFill>
              </a:defRPr>
            </a:lvl2pPr>
            <a:lvl3pPr marL="914400" indent="0">
              <a:buNone/>
              <a:defRPr sz="1400" b="1">
                <a:solidFill>
                  <a:schemeClr val="accent6"/>
                </a:solidFill>
              </a:defRPr>
            </a:lvl3pPr>
            <a:lvl4pPr marL="1371600" indent="0">
              <a:buNone/>
              <a:defRPr sz="1400" b="1">
                <a:solidFill>
                  <a:schemeClr val="accent6"/>
                </a:solidFill>
              </a:defRPr>
            </a:lvl4pPr>
            <a:lvl5pPr marL="1828800" indent="0">
              <a:buNone/>
              <a:defRPr sz="14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89C2B-D16C-4D13-ADFF-8E3545168C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14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85799" y="4644609"/>
            <a:ext cx="10820401" cy="114659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488" y="1600200"/>
            <a:ext cx="10823712" cy="297078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D5832-1D6F-408B-ADF2-B93D5DCEA2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17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>
            <a:spLocks noChangeAspect="1"/>
          </p:cNvSpPr>
          <p:nvPr userDrawn="1"/>
        </p:nvSpPr>
        <p:spPr>
          <a:xfrm rot="16200000">
            <a:off x="9448006" y="4115595"/>
            <a:ext cx="1825625" cy="3662362"/>
          </a:xfrm>
          <a:prstGeom prst="rtTriangle">
            <a:avLst/>
          </a:prstGeom>
          <a:solidFill>
            <a:srgbClr val="08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5800" y="896007"/>
            <a:ext cx="10515600" cy="2741965"/>
          </a:xfrm>
          <a:prstGeom prst="rect">
            <a:avLst/>
          </a:prstGeom>
        </p:spPr>
        <p:txBody>
          <a:bodyPr anchor="b" anchorCtr="0"/>
          <a:lstStyle>
            <a:lvl1pPr>
              <a:defRPr sz="600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685800" y="3637972"/>
            <a:ext cx="8226425" cy="911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6000" y="6172200"/>
            <a:ext cx="5852160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>
                <a:solidFill>
                  <a:schemeClr val="bg1"/>
                </a:solidFill>
              </a:defRPr>
            </a:lvl2pPr>
            <a:lvl3pPr algn="r">
              <a:defRPr sz="2400">
                <a:solidFill>
                  <a:schemeClr val="bg1"/>
                </a:solidFill>
              </a:defRPr>
            </a:lvl3pPr>
            <a:lvl4pPr algn="r">
              <a:defRPr sz="2400">
                <a:solidFill>
                  <a:schemeClr val="bg1"/>
                </a:solidFill>
              </a:defRPr>
            </a:lvl4pPr>
            <a:lvl5pPr algn="r"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698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85800" y="685800"/>
            <a:ext cx="10820400" cy="5486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9CD23-36E4-41A6-BB1F-253A181033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42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>
            <a:spLocks noChangeAspect="1"/>
          </p:cNvSpPr>
          <p:nvPr userDrawn="1"/>
        </p:nvSpPr>
        <p:spPr>
          <a:xfrm rot="16200000">
            <a:off x="10129838" y="4795837"/>
            <a:ext cx="1371600" cy="2752725"/>
          </a:xfrm>
          <a:prstGeom prst="rtTriangle">
            <a:avLst/>
          </a:prstGeom>
          <a:solidFill>
            <a:srgbClr val="08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85800" y="685800"/>
            <a:ext cx="10820400" cy="5486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B263D1-4469-4B6B-BED0-50DF12C648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24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>
            <a:spLocks noChangeAspect="1"/>
          </p:cNvSpPr>
          <p:nvPr userDrawn="1"/>
        </p:nvSpPr>
        <p:spPr>
          <a:xfrm rot="16200000">
            <a:off x="10129838" y="4795837"/>
            <a:ext cx="1371600" cy="2752725"/>
          </a:xfrm>
          <a:prstGeom prst="rtTriangle">
            <a:avLst/>
          </a:prstGeom>
          <a:solidFill>
            <a:srgbClr val="08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-88900"/>
            <a:ext cx="893763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131" y="365126"/>
            <a:ext cx="10103069" cy="916732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1165" y="1524000"/>
            <a:ext cx="11195035" cy="464820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9439275" y="6356350"/>
            <a:ext cx="24796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33E97F6-C949-449D-AB88-E76918102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685800" y="6373813"/>
            <a:ext cx="8480425" cy="365125"/>
          </a:xfrm>
          <a:prstGeom prst="rect">
            <a:avLst/>
          </a:prstGeom>
        </p:spPr>
        <p:txBody>
          <a:bodyPr anchor="ctr" anchorCtr="0"/>
          <a:lstStyle>
            <a:lvl1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6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85800" y="2514600"/>
            <a:ext cx="10820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8308975" y="2144713"/>
            <a:ext cx="31972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defRPr/>
            </a:pPr>
            <a:r>
              <a:rPr lang="en-US" altLang="en-US">
                <a:solidFill>
                  <a:srgbClr val="666666"/>
                </a:solidFill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Contributors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5205"/>
            <a:ext cx="7313212" cy="823003"/>
          </a:xfrm>
          <a:prstGeom prst="rect">
            <a:avLst/>
          </a:prstGeom>
        </p:spPr>
        <p:txBody>
          <a:bodyPr bIns="45720" anchor="ctr" anchorCtr="0"/>
          <a:lstStyle>
            <a:lvl1pPr algn="l">
              <a:defRPr sz="6000" cap="none" baseline="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01510"/>
            <a:ext cx="7313212" cy="16418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85799" y="4343400"/>
            <a:ext cx="2741613" cy="37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666666"/>
                </a:solidFill>
              </a:defRPr>
            </a:lvl1pPr>
            <a:lvl2pPr marL="457200" indent="0">
              <a:buNone/>
              <a:defRPr sz="1800">
                <a:solidFill>
                  <a:srgbClr val="666666"/>
                </a:solidFill>
              </a:defRPr>
            </a:lvl2pPr>
            <a:lvl3pPr marL="914400" indent="0">
              <a:buNone/>
              <a:defRPr sz="1800">
                <a:solidFill>
                  <a:srgbClr val="666666"/>
                </a:solidFill>
              </a:defRPr>
            </a:lvl3pPr>
            <a:lvl4pPr marL="1371600" indent="0">
              <a:buNone/>
              <a:defRPr sz="1800">
                <a:solidFill>
                  <a:srgbClr val="666666"/>
                </a:solidFill>
              </a:defRPr>
            </a:lvl4pPr>
            <a:lvl5pPr marL="1828800" indent="0">
              <a:buNone/>
              <a:defRPr sz="180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8309112" y="2518630"/>
            <a:ext cx="3200400" cy="1824770"/>
          </a:xfrm>
          <a:prstGeom prst="rect">
            <a:avLst/>
          </a:prstGeom>
        </p:spPr>
        <p:txBody>
          <a:bodyPr rIns="0"/>
          <a:lstStyle>
            <a:lvl1pPr marL="0" indent="0" algn="r">
              <a:buNone/>
              <a:defRPr sz="1800" baseline="0">
                <a:solidFill>
                  <a:schemeClr val="accent6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>
              <a:buNone/>
              <a:defRPr sz="1800">
                <a:solidFill>
                  <a:schemeClr val="accent6"/>
                </a:solidFill>
              </a:defRPr>
            </a:lvl2pPr>
            <a:lvl3pPr marL="914400" indent="0">
              <a:buNone/>
              <a:defRPr sz="1800">
                <a:solidFill>
                  <a:schemeClr val="accent6"/>
                </a:solidFill>
              </a:defRPr>
            </a:lvl3pPr>
            <a:lvl4pPr marL="1371600" indent="0">
              <a:buNone/>
              <a:defRPr sz="1800">
                <a:solidFill>
                  <a:schemeClr val="accent6"/>
                </a:solidFill>
              </a:defRPr>
            </a:lvl4pPr>
            <a:lvl5pPr marL="1828800" indent="0">
              <a:buNone/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390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6200000">
            <a:off x="4115594" y="-1218406"/>
            <a:ext cx="5372100" cy="10780712"/>
          </a:xfrm>
          <a:prstGeom prst="rtTriangle">
            <a:avLst/>
          </a:prstGeom>
          <a:solidFill>
            <a:srgbClr val="08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-88900"/>
            <a:ext cx="893763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85800" y="1524000"/>
            <a:ext cx="9141372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/>
            </a:lvl1pPr>
            <a:lvl2pPr marL="384175" indent="-384175">
              <a:buFont typeface="Arial" charset="0"/>
              <a:buChar char="•"/>
              <a:tabLst/>
              <a:defRPr sz="2200"/>
            </a:lvl2pPr>
            <a:lvl3pPr marL="800100" indent="-415925">
              <a:buFont typeface="Arial" charset="0"/>
              <a:buChar char="•"/>
              <a:tabLst/>
              <a:defRPr sz="2200"/>
            </a:lvl3pPr>
            <a:lvl4pPr marL="1206500" indent="-415925">
              <a:buFont typeface="Arial" charset="0"/>
              <a:buChar char="•"/>
              <a:tabLst/>
              <a:defRPr sz="2200"/>
            </a:lvl4pPr>
            <a:lvl5pPr marL="1665288" indent="-417513">
              <a:buFont typeface="Arial" charset="0"/>
              <a:buChar char="•"/>
              <a:tabLst/>
              <a:defRPr sz="2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131" y="365126"/>
            <a:ext cx="10103069" cy="916732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00774" y="4197171"/>
            <a:ext cx="2435225" cy="108952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7200" b="1" i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535451" y="4197675"/>
            <a:ext cx="3383280" cy="10881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00774" y="5181096"/>
            <a:ext cx="2435225" cy="108952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7200" b="1" i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535451" y="5181600"/>
            <a:ext cx="3383280" cy="10881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9439275" y="6356350"/>
            <a:ext cx="24796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F3E7792-A35A-4BFD-BAD8-A716C964C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685800" y="6373813"/>
            <a:ext cx="8480425" cy="365125"/>
          </a:xfrm>
          <a:prstGeom prst="rect">
            <a:avLst/>
          </a:prstGeom>
        </p:spPr>
        <p:txBody>
          <a:bodyPr anchor="ctr" anchorCtr="0"/>
          <a:lstStyle>
            <a:lvl1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6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56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g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>
            <a:spLocks noChangeAspect="1"/>
          </p:cNvSpPr>
          <p:nvPr userDrawn="1"/>
        </p:nvSpPr>
        <p:spPr>
          <a:xfrm rot="16200000">
            <a:off x="10129838" y="4795837"/>
            <a:ext cx="1371600" cy="2752725"/>
          </a:xfrm>
          <a:prstGeom prst="rtTriangle">
            <a:avLst/>
          </a:prstGeom>
          <a:solidFill>
            <a:srgbClr val="99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-90488"/>
            <a:ext cx="876300" cy="13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131" y="365126"/>
            <a:ext cx="10103069" cy="91673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34353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1165" y="1524000"/>
            <a:ext cx="11195035" cy="46482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343535"/>
                </a:solidFill>
              </a:defRPr>
            </a:lvl1pPr>
            <a:lvl2pPr>
              <a:defRPr sz="2200">
                <a:solidFill>
                  <a:srgbClr val="343535"/>
                </a:solidFill>
              </a:defRPr>
            </a:lvl2pPr>
            <a:lvl3pPr>
              <a:defRPr sz="2200">
                <a:solidFill>
                  <a:srgbClr val="343535"/>
                </a:solidFill>
              </a:defRPr>
            </a:lvl3pPr>
            <a:lvl4pPr>
              <a:defRPr sz="2200">
                <a:solidFill>
                  <a:srgbClr val="343535"/>
                </a:solidFill>
              </a:defRPr>
            </a:lvl4pPr>
            <a:lvl5pPr>
              <a:defRPr sz="2200">
                <a:solidFill>
                  <a:srgbClr val="34353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9439275" y="6356350"/>
            <a:ext cx="24796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4611579-767F-4921-B8FC-E1A04CD279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685800" y="6373813"/>
            <a:ext cx="8480425" cy="365125"/>
          </a:xfrm>
          <a:prstGeom prst="rect">
            <a:avLst/>
          </a:prstGeom>
        </p:spPr>
        <p:txBody>
          <a:bodyPr anchor="ctr" anchorCtr="0"/>
          <a:lstStyle>
            <a:lvl1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6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1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gration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6200000">
            <a:off x="4115594" y="-1218406"/>
            <a:ext cx="5372100" cy="10780712"/>
          </a:xfrm>
          <a:prstGeom prst="rtTriangle">
            <a:avLst/>
          </a:prstGeom>
          <a:solidFill>
            <a:srgbClr val="99A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-90488"/>
            <a:ext cx="876300" cy="1362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85800" y="1524000"/>
            <a:ext cx="9141372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rgbClr val="343535"/>
                </a:solidFill>
              </a:defRPr>
            </a:lvl1pPr>
            <a:lvl2pPr marL="384175" indent="-384175">
              <a:buFont typeface="Arial" charset="0"/>
              <a:buChar char="•"/>
              <a:tabLst/>
              <a:defRPr sz="2200">
                <a:solidFill>
                  <a:srgbClr val="343535"/>
                </a:solidFill>
              </a:defRPr>
            </a:lvl2pPr>
            <a:lvl3pPr marL="800100" indent="-415925">
              <a:buFont typeface="Arial" charset="0"/>
              <a:buChar char="•"/>
              <a:tabLst/>
              <a:defRPr sz="2200">
                <a:solidFill>
                  <a:srgbClr val="343535"/>
                </a:solidFill>
              </a:defRPr>
            </a:lvl3pPr>
            <a:lvl4pPr marL="1206500" indent="-415925">
              <a:buFont typeface="Arial" charset="0"/>
              <a:buChar char="•"/>
              <a:tabLst/>
              <a:defRPr sz="2200">
                <a:solidFill>
                  <a:srgbClr val="343535"/>
                </a:solidFill>
              </a:defRPr>
            </a:lvl4pPr>
            <a:lvl5pPr marL="1665288" indent="-417513">
              <a:buFont typeface="Arial" charset="0"/>
              <a:buChar char="•"/>
              <a:tabLst/>
              <a:defRPr sz="2200">
                <a:solidFill>
                  <a:srgbClr val="34353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131" y="365126"/>
            <a:ext cx="10103069" cy="91673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343535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00774" y="4197171"/>
            <a:ext cx="2435225" cy="108952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7200" b="1" i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535451" y="4197675"/>
            <a:ext cx="3383280" cy="10881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00774" y="5181096"/>
            <a:ext cx="2435225" cy="108952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7200" b="1" i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535451" y="5181600"/>
            <a:ext cx="3383280" cy="10881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9439275" y="6356350"/>
            <a:ext cx="24796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831E9B-031A-4B5C-BD9A-3098BE459B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685800" y="6373813"/>
            <a:ext cx="8480425" cy="365125"/>
          </a:xfrm>
          <a:prstGeom prst="rect">
            <a:avLst/>
          </a:prstGeom>
        </p:spPr>
        <p:txBody>
          <a:bodyPr anchor="ctr" anchorCtr="0"/>
          <a:lstStyle>
            <a:lvl1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6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>
            <a:spLocks noChangeAspect="1"/>
          </p:cNvSpPr>
          <p:nvPr userDrawn="1"/>
        </p:nvSpPr>
        <p:spPr>
          <a:xfrm rot="16200000">
            <a:off x="10129838" y="4795837"/>
            <a:ext cx="1371600" cy="2752725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-98425"/>
            <a:ext cx="903287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131" y="365126"/>
            <a:ext cx="10103069" cy="91673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11165" y="1524000"/>
            <a:ext cx="11195035" cy="4648200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defRPr sz="2200">
                <a:solidFill>
                  <a:schemeClr val="tx2"/>
                </a:solidFill>
              </a:defRPr>
            </a:lvl2pPr>
            <a:lvl3pPr>
              <a:defRPr sz="2200">
                <a:solidFill>
                  <a:schemeClr val="tx2"/>
                </a:solidFill>
              </a:defRPr>
            </a:lvl3pPr>
            <a:lvl4pPr>
              <a:defRPr sz="2200">
                <a:solidFill>
                  <a:schemeClr val="tx2"/>
                </a:solidFill>
              </a:defRPr>
            </a:lvl4pPr>
            <a:lvl5pPr>
              <a:defRPr sz="2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9439275" y="6356350"/>
            <a:ext cx="24796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98E65C7-079F-4810-8F97-6E5877A3E3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685800" y="6373813"/>
            <a:ext cx="8480425" cy="365125"/>
          </a:xfrm>
          <a:prstGeom prst="rect">
            <a:avLst/>
          </a:prstGeom>
        </p:spPr>
        <p:txBody>
          <a:bodyPr anchor="ctr" anchorCtr="0"/>
          <a:lstStyle>
            <a:lvl1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6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5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6200000">
            <a:off x="4115594" y="-1218406"/>
            <a:ext cx="5372100" cy="10780712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1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-98425"/>
            <a:ext cx="903287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85800" y="1524000"/>
            <a:ext cx="9141372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  <a:lvl2pPr marL="384175" indent="-384175">
              <a:buFont typeface="Arial" charset="0"/>
              <a:buChar char="•"/>
              <a:tabLst/>
              <a:defRPr sz="2200">
                <a:solidFill>
                  <a:schemeClr val="tx2"/>
                </a:solidFill>
              </a:defRPr>
            </a:lvl2pPr>
            <a:lvl3pPr marL="800100" indent="-415925">
              <a:buFont typeface="Arial" charset="0"/>
              <a:buChar char="•"/>
              <a:tabLst/>
              <a:defRPr sz="2200">
                <a:solidFill>
                  <a:schemeClr val="tx2"/>
                </a:solidFill>
              </a:defRPr>
            </a:lvl3pPr>
            <a:lvl4pPr marL="1206500" indent="-415925">
              <a:buFont typeface="Arial" charset="0"/>
              <a:buChar char="•"/>
              <a:tabLst/>
              <a:defRPr sz="2200">
                <a:solidFill>
                  <a:schemeClr val="tx2"/>
                </a:solidFill>
              </a:defRPr>
            </a:lvl4pPr>
            <a:lvl5pPr marL="1665288" indent="-417513">
              <a:buFont typeface="Arial" charset="0"/>
              <a:buChar char="•"/>
              <a:tabLst/>
              <a:defRPr sz="2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131" y="365126"/>
            <a:ext cx="10103069" cy="91673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2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00774" y="4197171"/>
            <a:ext cx="2435225" cy="108952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7200" b="1" i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535451" y="4197675"/>
            <a:ext cx="3383280" cy="10881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00774" y="5181096"/>
            <a:ext cx="2435225" cy="108952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r">
              <a:buNone/>
              <a:defRPr sz="7200" b="1" i="0">
                <a:solidFill>
                  <a:schemeClr val="bg1"/>
                </a:solidFill>
                <a:latin typeface="Franklin Gothic Heavy" charset="0"/>
                <a:ea typeface="Franklin Gothic Heavy" charset="0"/>
                <a:cs typeface="Franklin Gothic Heavy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535451" y="5181600"/>
            <a:ext cx="3383280" cy="10881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9439275" y="6356350"/>
            <a:ext cx="24796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AE3094E-7C4C-4DCA-A8C1-B10A8C2A5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685800" y="6373813"/>
            <a:ext cx="8480425" cy="365125"/>
          </a:xfrm>
          <a:prstGeom prst="rect">
            <a:avLst/>
          </a:prstGeom>
        </p:spPr>
        <p:txBody>
          <a:bodyPr anchor="ctr" anchorCtr="0"/>
          <a:lstStyle>
            <a:lvl1pPr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6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7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>
            <a:spLocks noChangeAspect="1"/>
          </p:cNvSpPr>
          <p:nvPr userDrawn="1"/>
        </p:nvSpPr>
        <p:spPr>
          <a:xfrm rot="16200000">
            <a:off x="10129838" y="4795837"/>
            <a:ext cx="1371600" cy="2752725"/>
          </a:xfrm>
          <a:prstGeom prst="rtTriangle">
            <a:avLst/>
          </a:prstGeom>
          <a:solidFill>
            <a:srgbClr val="085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685800" y="685800"/>
            <a:ext cx="7315200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85800" y="1287520"/>
            <a:ext cx="73152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99A8BD"/>
                </a:solidFill>
                <a:latin typeface="Franklin Gothic Demi" charset="0"/>
                <a:ea typeface="Franklin Gothic Demi" charset="0"/>
                <a:cs typeface="Franklin Gothic Demi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685800" y="1723700"/>
            <a:ext cx="7315200" cy="3566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  <a:ea typeface="Franklin Gothic Demi" charset="0"/>
                <a:cs typeface="Franklin Gothic Demi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85800" y="2677510"/>
            <a:ext cx="7315200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85800" y="3279230"/>
            <a:ext cx="73152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99A8BD"/>
                </a:solidFill>
                <a:latin typeface="Franklin Gothic Demi" charset="0"/>
                <a:ea typeface="Franklin Gothic Demi" charset="0"/>
                <a:cs typeface="Franklin Gothic Demi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685800" y="3715410"/>
            <a:ext cx="7315200" cy="3566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  <a:ea typeface="Franklin Gothic Demi" charset="0"/>
                <a:cs typeface="Franklin Gothic Demi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685800" y="4669220"/>
            <a:ext cx="7315200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685800" y="5270940"/>
            <a:ext cx="73152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99A8BD"/>
                </a:solidFill>
                <a:latin typeface="Franklin Gothic Demi" charset="0"/>
                <a:ea typeface="Franklin Gothic Demi" charset="0"/>
                <a:cs typeface="Franklin Gothic Demi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685800" y="5707120"/>
            <a:ext cx="7315200" cy="3566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  <a:ea typeface="Franklin Gothic Demi" charset="0"/>
                <a:cs typeface="Franklin Gothic Demi" charset="0"/>
              </a:defRPr>
            </a:lvl1pPr>
            <a:lvl2pPr marL="4572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2pPr>
            <a:lvl3pPr marL="9144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3pPr>
            <a:lvl4pPr marL="13716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4pPr>
            <a:lvl5pPr marL="1828800" indent="0" algn="l">
              <a:buNone/>
              <a:defRPr>
                <a:solidFill>
                  <a:schemeClr val="tx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E819413-DF39-4A09-973F-C9B0E1875A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3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5205"/>
            <a:ext cx="7313212" cy="823003"/>
          </a:xfrm>
          <a:prstGeom prst="rect">
            <a:avLst/>
          </a:prstGeom>
        </p:spPr>
        <p:txBody>
          <a:bodyPr bIns="45720" anchor="ctr" anchorCtr="0"/>
          <a:lstStyle>
            <a:lvl1pPr algn="l">
              <a:defRPr sz="6000" cap="none" baseline="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01510"/>
            <a:ext cx="7313212" cy="16418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764587" y="6069563"/>
            <a:ext cx="2741613" cy="3714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rgbClr val="666666"/>
                </a:solidFill>
              </a:defRPr>
            </a:lvl1pPr>
            <a:lvl2pPr marL="457200" indent="0">
              <a:buNone/>
              <a:defRPr sz="1800">
                <a:solidFill>
                  <a:srgbClr val="666666"/>
                </a:solidFill>
              </a:defRPr>
            </a:lvl2pPr>
            <a:lvl3pPr marL="914400" indent="0">
              <a:buNone/>
              <a:defRPr sz="1800">
                <a:solidFill>
                  <a:srgbClr val="666666"/>
                </a:solidFill>
              </a:defRPr>
            </a:lvl3pPr>
            <a:lvl4pPr marL="1371600" indent="0">
              <a:buNone/>
              <a:defRPr sz="1800">
                <a:solidFill>
                  <a:srgbClr val="666666"/>
                </a:solidFill>
              </a:defRPr>
            </a:lvl4pPr>
            <a:lvl5pPr marL="1828800" indent="0">
              <a:buNone/>
              <a:defRPr sz="180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97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82625" y="3541713"/>
            <a:ext cx="82327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6000">
                <a:latin typeface="Franklin Gothic Medium Cond" panose="020B0606030402020204" pitchFamily="34" charset="0"/>
                <a:ea typeface="Franklin Gothic Medium Cond" panose="020B0606030402020204" pitchFamily="34" charset="0"/>
                <a:cs typeface="Franklin Gothic Medium Cond" panose="020B0606030402020204" pitchFamily="34" charset="0"/>
              </a:rPr>
              <a:t>Background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644610"/>
            <a:ext cx="8230675" cy="7274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764587" y="6062635"/>
            <a:ext cx="2741613" cy="3714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aseline="0">
                <a:solidFill>
                  <a:srgbClr val="666666"/>
                </a:solidFill>
              </a:defRPr>
            </a:lvl1pPr>
            <a:lvl2pPr marL="457200" indent="0">
              <a:buNone/>
              <a:defRPr sz="1800">
                <a:solidFill>
                  <a:srgbClr val="666666"/>
                </a:solidFill>
              </a:defRPr>
            </a:lvl2pPr>
            <a:lvl3pPr marL="914400" indent="0">
              <a:buNone/>
              <a:defRPr sz="1800">
                <a:solidFill>
                  <a:srgbClr val="666666"/>
                </a:solidFill>
              </a:defRPr>
            </a:lvl3pPr>
            <a:lvl4pPr marL="1371600" indent="0">
              <a:buNone/>
              <a:defRPr sz="1800">
                <a:solidFill>
                  <a:srgbClr val="666666"/>
                </a:solidFill>
              </a:defRPr>
            </a:lvl4pPr>
            <a:lvl5pPr marL="1828800" indent="0">
              <a:buNone/>
              <a:defRPr sz="1800">
                <a:solidFill>
                  <a:srgbClr val="66666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21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85799" y="4644609"/>
            <a:ext cx="10820401" cy="114659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488" y="1600200"/>
            <a:ext cx="10823712" cy="297078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D5832-1D6F-408B-ADF2-B93D5DCEA2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8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85800" y="1638300"/>
            <a:ext cx="1082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6096000" y="1638300"/>
            <a:ext cx="5410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219199" y="2514600"/>
            <a:ext cx="4343402" cy="775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005840"/>
            <a:ext cx="10820400" cy="823003"/>
          </a:xfrm>
          <a:prstGeom prst="rect">
            <a:avLst/>
          </a:prstGeom>
        </p:spPr>
        <p:txBody>
          <a:bodyPr bIns="45720" anchor="ctr" anchorCtr="0"/>
          <a:lstStyle>
            <a:lvl1pPr algn="l">
              <a:defRPr sz="4000" cap="none" baseline="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96000" y="1638299"/>
            <a:ext cx="5410200" cy="45720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629400" y="3429000"/>
            <a:ext cx="4343400" cy="774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accent6"/>
                </a:solidFill>
              </a:defRPr>
            </a:lvl2pPr>
            <a:lvl3pPr marL="914400" indent="0">
              <a:buNone/>
              <a:defRPr sz="1800">
                <a:solidFill>
                  <a:schemeClr val="accent6"/>
                </a:solidFill>
              </a:defRPr>
            </a:lvl3pPr>
            <a:lvl4pPr marL="1371600" indent="0">
              <a:buNone/>
              <a:defRPr sz="1800">
                <a:solidFill>
                  <a:schemeClr val="accent6"/>
                </a:solidFill>
              </a:defRPr>
            </a:lvl4pPr>
            <a:lvl5pPr marL="1828800" indent="0">
              <a:buNone/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22B62-CD64-49B7-9F29-D749726FB5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6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Option 1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85799" y="4644609"/>
            <a:ext cx="10820401" cy="114659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488" y="1600200"/>
            <a:ext cx="10823712" cy="297078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FA83E-A8FC-414C-A3AF-AFA17592F4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Option 2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85800" y="1638300"/>
            <a:ext cx="10820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6096000" y="1638300"/>
            <a:ext cx="54102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219199" y="2514600"/>
            <a:ext cx="4343402" cy="775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005840"/>
            <a:ext cx="10820400" cy="823003"/>
          </a:xfrm>
          <a:prstGeom prst="rect">
            <a:avLst/>
          </a:prstGeom>
        </p:spPr>
        <p:txBody>
          <a:bodyPr bIns="45720" anchor="ctr" anchorCtr="0"/>
          <a:lstStyle>
            <a:lvl1pPr algn="l">
              <a:defRPr sz="4000" cap="none" baseline="0"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96000" y="1638299"/>
            <a:ext cx="5410200" cy="45720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629400" y="3429000"/>
            <a:ext cx="4343400" cy="774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accent6"/>
                </a:solidFill>
              </a:defRPr>
            </a:lvl2pPr>
            <a:lvl3pPr marL="914400" indent="0">
              <a:buNone/>
              <a:defRPr sz="1800">
                <a:solidFill>
                  <a:schemeClr val="accent6"/>
                </a:solidFill>
              </a:defRPr>
            </a:lvl3pPr>
            <a:lvl4pPr marL="1371600" indent="0">
              <a:buNone/>
              <a:defRPr sz="1800">
                <a:solidFill>
                  <a:schemeClr val="accent6"/>
                </a:solidFill>
              </a:defRPr>
            </a:lvl4pPr>
            <a:lvl5pPr marL="1828800" indent="0">
              <a:buNone/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BAE92-E308-4087-9508-27D952AE3E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4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536575"/>
            <a:ext cx="10820401" cy="777875"/>
          </a:xfrm>
          <a:prstGeom prst="rect">
            <a:avLst/>
          </a:prstGeom>
        </p:spPr>
        <p:txBody>
          <a:bodyPr lIns="0" rIns="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85800" y="1695450"/>
            <a:ext cx="10820400" cy="388620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85800" y="5943600"/>
            <a:ext cx="10820400" cy="590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1400" b="1">
                <a:solidFill>
                  <a:schemeClr val="accent6"/>
                </a:solidFill>
              </a:defRPr>
            </a:lvl2pPr>
            <a:lvl3pPr marL="914400" indent="0">
              <a:buNone/>
              <a:defRPr sz="1400" b="1">
                <a:solidFill>
                  <a:schemeClr val="accent6"/>
                </a:solidFill>
              </a:defRPr>
            </a:lvl3pPr>
            <a:lvl4pPr marL="1371600" indent="0">
              <a:buNone/>
              <a:defRPr sz="1400" b="1">
                <a:solidFill>
                  <a:schemeClr val="accent6"/>
                </a:solidFill>
              </a:defRPr>
            </a:lvl4pPr>
            <a:lvl5pPr marL="1828800" indent="0">
              <a:buNone/>
              <a:defRPr sz="1400" b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A8024-F549-45E9-97EB-A12A5922B4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6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69" r:id="rId3"/>
    <p:sldLayoutId id="2147483784" r:id="rId4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356350"/>
            <a:ext cx="412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FDD11043-9A53-4892-8FB5-75D1A18B34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E80B27EC-AA95-4DE5-A723-CA61E24C2B3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86" r:id="rId2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2ED1DEA2-2F1C-48F4-83C8-E59B94B775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87" r:id="rId2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39BE6A7C-07AC-402F-86D4-B49DB852D7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FF7877D4-9009-483D-A342-EB2EC145C7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C490F8D7-6224-4FB6-8990-08F770A920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25E84AE8-807B-4063-BA41-02C58CFA0F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CF5FE892-5735-45A7-B08A-7B09753ED7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6200" y="6172200"/>
            <a:ext cx="341313" cy="27622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9A0C97E-714E-46E1-9422-002C1D9FC5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98" r:id="rId2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 Cond" panose="020B0606030402020204" pitchFamily="34" charset="0"/>
          <a:ea typeface="Franklin Gothic Medium Cond" panose="020B0606030402020204" pitchFamily="34" charset="0"/>
          <a:cs typeface="Franklin Gothic Medium Cond" panose="020B06060304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CDAB-4D40-E74E-9BA6-A82085F7B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21635"/>
            <a:ext cx="7313212" cy="1756573"/>
          </a:xfrm>
        </p:spPr>
        <p:txBody>
          <a:bodyPr/>
          <a:lstStyle/>
          <a:p>
            <a:r>
              <a:rPr lang="en-US" sz="4000" dirty="0"/>
              <a:t>Optimal Ordering Plans for Personal Protective Equipment during the COVID-19 Pandemic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35E45-2ADA-FE42-B744-A59B451B2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inventory management optimization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DB82C-6B94-2F48-AC5E-3BF20E8B9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3431015"/>
            <a:ext cx="2741613" cy="371475"/>
          </a:xfrm>
        </p:spPr>
        <p:txBody>
          <a:bodyPr/>
          <a:lstStyle/>
          <a:p>
            <a:r>
              <a:rPr lang="en-US" dirty="0"/>
              <a:t>August 2020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B9041-5619-894D-B776-E6B4C6F0F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Chelsea Greene, Doctoral Student</a:t>
            </a:r>
          </a:p>
          <a:p>
            <a:r>
              <a:rPr lang="en-US" dirty="0"/>
              <a:t>Dr. Zelda B. Zabinsky, Advisor</a:t>
            </a:r>
          </a:p>
          <a:p>
            <a:endParaRPr lang="en-US" dirty="0"/>
          </a:p>
          <a:p>
            <a:r>
              <a:rPr lang="en-US" dirty="0"/>
              <a:t>Industrial &amp; Systems Engineering</a:t>
            </a:r>
          </a:p>
          <a:p>
            <a:r>
              <a:rPr lang="en-US" dirty="0"/>
              <a:t>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343676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B2C-C11D-9E40-873A-2485AFC6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87" y="531930"/>
            <a:ext cx="10820401" cy="1006475"/>
          </a:xfrm>
        </p:spPr>
        <p:txBody>
          <a:bodyPr/>
          <a:lstStyle/>
          <a:p>
            <a:r>
              <a:rPr lang="en-US" dirty="0"/>
              <a:t>Input Data: Supplier Attributes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6D265-3BAC-264D-A696-402B15A57A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B3EBD63-8A68-8249-BC13-34D734BF26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9024635"/>
                  </p:ext>
                </p:extLst>
              </p:nvPr>
            </p:nvGraphicFramePr>
            <p:xfrm>
              <a:off x="534987" y="1347905"/>
              <a:ext cx="10971213" cy="509549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93814">
                      <a:extLst>
                        <a:ext uri="{9D8B030D-6E8A-4147-A177-3AD203B41FA5}">
                          <a16:colId xmlns:a16="http://schemas.microsoft.com/office/drawing/2014/main" val="4102022301"/>
                        </a:ext>
                      </a:extLst>
                    </a:gridCol>
                    <a:gridCol w="1257299">
                      <a:extLst>
                        <a:ext uri="{9D8B030D-6E8A-4147-A177-3AD203B41FA5}">
                          <a16:colId xmlns:a16="http://schemas.microsoft.com/office/drawing/2014/main" val="312303906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4266366352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476532527"/>
                        </a:ext>
                      </a:extLst>
                    </a:gridCol>
                    <a:gridCol w="3524250">
                      <a:extLst>
                        <a:ext uri="{9D8B030D-6E8A-4147-A177-3AD203B41FA5}">
                          <a16:colId xmlns:a16="http://schemas.microsoft.com/office/drawing/2014/main" val="3614884028"/>
                        </a:ext>
                      </a:extLst>
                    </a:gridCol>
                    <a:gridCol w="1428749">
                      <a:extLst>
                        <a:ext uri="{9D8B030D-6E8A-4147-A177-3AD203B41FA5}">
                          <a16:colId xmlns:a16="http://schemas.microsoft.com/office/drawing/2014/main" val="544961334"/>
                        </a:ext>
                      </a:extLst>
                    </a:gridCol>
                  </a:tblGrid>
                  <a:tr h="765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Supplier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Supplier Set ID 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 ∈</m:t>
                              </m:r>
                            </m:oMath>
                          </a14:m>
                          <a:r>
                            <a:rPr lang="en-US" dirty="0"/>
                            <a:t> I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Capacity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Delivery Time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𝑫𝑬𝑳𝑨𝒀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Quality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9946275"/>
                      </a:ext>
                    </a:extLst>
                  </a:tr>
                  <a:tr h="8750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 Capacity R 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= 30,000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= 3,000</a:t>
                          </a: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$1.00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 _diff= 3,4: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0.3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t_diff</a:t>
                          </a:r>
                          <a:r>
                            <a:rPr lang="en-US" dirty="0"/>
                            <a:t> = 5,6: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Else: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553881"/>
                      </a:ext>
                    </a:extLst>
                  </a:tr>
                  <a:tr h="8750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Affordable PPE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= 10,000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= 1,000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$0.80</a:t>
                          </a: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 _diff= 3,4: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0.3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t_diff</a:t>
                          </a:r>
                          <a:r>
                            <a:rPr lang="en-US" dirty="0"/>
                            <a:t> = 5,6: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Else: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55287"/>
                      </a:ext>
                    </a:extLst>
                  </a:tr>
                  <a:tr h="8750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Speedy Industries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= 10,000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= 1,000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$1.00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t _diff= 0,1</a:t>
                          </a:r>
                          <a:r>
                            <a:rPr lang="en-US" dirty="0"/>
                            <a:t>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0.3</a:t>
                          </a:r>
                        </a:p>
                        <a:p>
                          <a:pPr algn="ctr"/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t_diff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 = 2,3</a:t>
                          </a:r>
                          <a:r>
                            <a:rPr lang="en-US" dirty="0"/>
                            <a:t>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Else: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</a:t>
                          </a: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3649119"/>
                      </a:ext>
                    </a:extLst>
                  </a:tr>
                  <a:tr h="87500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High Quality Industries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= 10,000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𝑪𝑨𝑷</m:t>
                                      </m:r>
                                    </m:e>
                                    <m:sub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= 1,000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$1.00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 _diff= 3,4: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0.3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t_diff</a:t>
                          </a:r>
                          <a:r>
                            <a:rPr lang="en-US" dirty="0"/>
                            <a:t> = 5,6: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0.2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Else: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𝑫𝑬𝑳𝑨𝒀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dirty="0"/>
                            <a:t> = 0</a:t>
                          </a:r>
                        </a:p>
                      </a:txBody>
                      <a:tcPr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6417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B3EBD63-8A68-8249-BC13-34D734BF26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9024635"/>
                  </p:ext>
                </p:extLst>
              </p:nvPr>
            </p:nvGraphicFramePr>
            <p:xfrm>
              <a:off x="534987" y="1347905"/>
              <a:ext cx="10971213" cy="509549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293814">
                      <a:extLst>
                        <a:ext uri="{9D8B030D-6E8A-4147-A177-3AD203B41FA5}">
                          <a16:colId xmlns:a16="http://schemas.microsoft.com/office/drawing/2014/main" val="4102022301"/>
                        </a:ext>
                      </a:extLst>
                    </a:gridCol>
                    <a:gridCol w="1257299">
                      <a:extLst>
                        <a:ext uri="{9D8B030D-6E8A-4147-A177-3AD203B41FA5}">
                          <a16:colId xmlns:a16="http://schemas.microsoft.com/office/drawing/2014/main" val="312303906"/>
                        </a:ext>
                      </a:extLst>
                    </a:gridCol>
                    <a:gridCol w="2209801">
                      <a:extLst>
                        <a:ext uri="{9D8B030D-6E8A-4147-A177-3AD203B41FA5}">
                          <a16:colId xmlns:a16="http://schemas.microsoft.com/office/drawing/2014/main" val="4266366352"/>
                        </a:ext>
                      </a:extLst>
                    </a:gridCol>
                    <a:gridCol w="1257300">
                      <a:extLst>
                        <a:ext uri="{9D8B030D-6E8A-4147-A177-3AD203B41FA5}">
                          <a16:colId xmlns:a16="http://schemas.microsoft.com/office/drawing/2014/main" val="2476532527"/>
                        </a:ext>
                      </a:extLst>
                    </a:gridCol>
                    <a:gridCol w="3524250">
                      <a:extLst>
                        <a:ext uri="{9D8B030D-6E8A-4147-A177-3AD203B41FA5}">
                          <a16:colId xmlns:a16="http://schemas.microsoft.com/office/drawing/2014/main" val="3614884028"/>
                        </a:ext>
                      </a:extLst>
                    </a:gridCol>
                    <a:gridCol w="1428749">
                      <a:extLst>
                        <a:ext uri="{9D8B030D-6E8A-4147-A177-3AD203B41FA5}">
                          <a16:colId xmlns:a16="http://schemas.microsoft.com/office/drawing/2014/main" val="544961334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Supplier 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040" t="-2778" r="-670707" b="-4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092" t="-2778" r="-281609" b="-4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480" t="-2778" r="-41155" b="-4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5487" t="-2778" r="-885" b="-4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9946275"/>
                      </a:ext>
                    </a:extLst>
                  </a:tr>
                  <a:tr h="10452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High Capacity R 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092" t="-89157" r="-281609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$1.00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480" t="-89157" r="-41155" b="-30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553881"/>
                      </a:ext>
                    </a:extLst>
                  </a:tr>
                  <a:tr h="10452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Affordable PPE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092" t="-191463" r="-281609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$0.80</a:t>
                          </a:r>
                        </a:p>
                      </a:txBody>
                      <a:tcP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480" t="-191463" r="-41155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155287"/>
                      </a:ext>
                    </a:extLst>
                  </a:tr>
                  <a:tr h="10452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Speedy Industries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092" t="-287952" r="-281609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$1.00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480" t="-287952" r="-41155" b="-10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3649119"/>
                      </a:ext>
                    </a:extLst>
                  </a:tr>
                  <a:tr h="104527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High Quality Industries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6092" t="-392683" r="-281609" b="-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$1.00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>
                          <a:noFill/>
                        </a:lnR>
                        <a:blipFill>
                          <a:blip r:embed="rId2"/>
                          <a:stretch>
                            <a:fillRect l="-171480" t="-392683" r="-41155" b="-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254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64177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5851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ECDB36E-61BD-4245-95A8-75B7D6D277C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Demand Reliability Level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Supply Reliability Level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𝐶𝐴𝑃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left the demand parameter constant over 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= 12,000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=  1,200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ECDB36E-61BD-4245-95A8-75B7D6D27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938" t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1A700-5729-864F-8674-B6E8D299F8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C7385-DB0D-8C47-BE74-8D377C9581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4ECF2D-BD83-9D49-9755-A2CBC217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 Demand and Reliability Levels</a:t>
            </a:r>
          </a:p>
        </p:txBody>
      </p:sp>
    </p:spTree>
    <p:extLst>
      <p:ext uri="{BB962C8B-B14F-4D97-AF65-F5344CB8AC3E}">
        <p14:creationId xmlns:p14="http://schemas.microsoft.com/office/powerpoint/2010/main" val="286081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1778BF-5077-B441-8B60-642EA89E5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B59F1-AE56-2F45-B5E0-C068E17D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0E03-81D4-314C-BDA1-662775CB1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D5832-1D6F-408B-ADF2-B93D5DCEA2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4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C07-4002-FC4B-BEEA-FE309E63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09880"/>
            <a:ext cx="10820401" cy="1006475"/>
          </a:xfrm>
        </p:spPr>
        <p:txBody>
          <a:bodyPr/>
          <a:lstStyle/>
          <a:p>
            <a:r>
              <a:rPr lang="en-US" dirty="0"/>
              <a:t>Model Outputs: Ordering and Receiving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C7385-DB0D-8C47-BE74-8D377C9581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0006D-3BF8-3C4B-AF37-13A626B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93800"/>
            <a:ext cx="4429354" cy="2682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2775F7-DB8E-9F48-B80B-52770C07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94" y="1316355"/>
            <a:ext cx="4277316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9CEB1-C63D-7C4E-B13F-D8F733932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894" y="3991684"/>
            <a:ext cx="4430077" cy="26517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C65514-F3F5-9C48-95E8-120D4201C3C5}"/>
              </a:ext>
            </a:extLst>
          </p:cNvPr>
          <p:cNvCxnSpPr/>
          <p:nvPr/>
        </p:nvCxnSpPr>
        <p:spPr>
          <a:xfrm flipV="1">
            <a:off x="965200" y="2146300"/>
            <a:ext cx="13843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8AE95-7C0E-BC4B-AAAC-566C1AB24A4E}"/>
              </a:ext>
            </a:extLst>
          </p:cNvPr>
          <p:cNvCxnSpPr>
            <a:cxnSpLocks/>
          </p:cNvCxnSpPr>
          <p:nvPr/>
        </p:nvCxnSpPr>
        <p:spPr>
          <a:xfrm flipV="1">
            <a:off x="965200" y="2260600"/>
            <a:ext cx="19431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76C5AA-B790-DF48-8F18-7E0FDBDCAE18}"/>
              </a:ext>
            </a:extLst>
          </p:cNvPr>
          <p:cNvCxnSpPr>
            <a:cxnSpLocks/>
          </p:cNvCxnSpPr>
          <p:nvPr/>
        </p:nvCxnSpPr>
        <p:spPr>
          <a:xfrm flipV="1">
            <a:off x="965200" y="2260600"/>
            <a:ext cx="2463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DEF96A-C6E1-7244-A2CE-665D21DCFEC9}"/>
              </a:ext>
            </a:extLst>
          </p:cNvPr>
          <p:cNvCxnSpPr>
            <a:cxnSpLocks/>
          </p:cNvCxnSpPr>
          <p:nvPr/>
        </p:nvCxnSpPr>
        <p:spPr>
          <a:xfrm flipV="1">
            <a:off x="965200" y="2260600"/>
            <a:ext cx="2997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1F17D7-8932-7B41-9DB1-EF98E290E806}"/>
              </a:ext>
            </a:extLst>
          </p:cNvPr>
          <p:cNvCxnSpPr>
            <a:cxnSpLocks/>
          </p:cNvCxnSpPr>
          <p:nvPr/>
        </p:nvCxnSpPr>
        <p:spPr>
          <a:xfrm flipV="1">
            <a:off x="1587500" y="2260600"/>
            <a:ext cx="1320800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6AA161-AA27-EA4A-98A1-9D81BCA66934}"/>
              </a:ext>
            </a:extLst>
          </p:cNvPr>
          <p:cNvCxnSpPr>
            <a:cxnSpLocks/>
          </p:cNvCxnSpPr>
          <p:nvPr/>
        </p:nvCxnSpPr>
        <p:spPr>
          <a:xfrm flipV="1">
            <a:off x="1587500" y="2260600"/>
            <a:ext cx="1841500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28489F-B4C9-7447-9A13-A730B2779369}"/>
              </a:ext>
            </a:extLst>
          </p:cNvPr>
          <p:cNvCxnSpPr>
            <a:cxnSpLocks/>
          </p:cNvCxnSpPr>
          <p:nvPr/>
        </p:nvCxnSpPr>
        <p:spPr>
          <a:xfrm flipV="1">
            <a:off x="1587500" y="2260600"/>
            <a:ext cx="2374900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218889-0731-1941-BB3B-B7CC4D8817BC}"/>
              </a:ext>
            </a:extLst>
          </p:cNvPr>
          <p:cNvCxnSpPr>
            <a:cxnSpLocks/>
          </p:cNvCxnSpPr>
          <p:nvPr/>
        </p:nvCxnSpPr>
        <p:spPr>
          <a:xfrm flipV="1">
            <a:off x="1587500" y="2260600"/>
            <a:ext cx="3049814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389AA53-65AE-F247-898E-65D219435B6C}"/>
              </a:ext>
            </a:extLst>
          </p:cNvPr>
          <p:cNvCxnSpPr>
            <a:cxnSpLocks/>
          </p:cNvCxnSpPr>
          <p:nvPr/>
        </p:nvCxnSpPr>
        <p:spPr>
          <a:xfrm flipV="1">
            <a:off x="6654800" y="2227898"/>
            <a:ext cx="0" cy="71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4768A3-45F6-5A41-9326-C60C4DE1D64F}"/>
              </a:ext>
            </a:extLst>
          </p:cNvPr>
          <p:cNvCxnSpPr>
            <a:cxnSpLocks/>
          </p:cNvCxnSpPr>
          <p:nvPr/>
        </p:nvCxnSpPr>
        <p:spPr>
          <a:xfrm flipV="1">
            <a:off x="6811698" y="2209166"/>
            <a:ext cx="579702" cy="73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8C36FD-4672-5548-A813-6195AC13A1AA}"/>
              </a:ext>
            </a:extLst>
          </p:cNvPr>
          <p:cNvCxnSpPr>
            <a:cxnSpLocks/>
          </p:cNvCxnSpPr>
          <p:nvPr/>
        </p:nvCxnSpPr>
        <p:spPr>
          <a:xfrm flipV="1">
            <a:off x="6816196" y="2171700"/>
            <a:ext cx="1248304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3C3CE51-37E4-DD4A-8176-2CAE79949DB1}"/>
              </a:ext>
            </a:extLst>
          </p:cNvPr>
          <p:cNvCxnSpPr>
            <a:cxnSpLocks/>
          </p:cNvCxnSpPr>
          <p:nvPr/>
        </p:nvCxnSpPr>
        <p:spPr>
          <a:xfrm flipV="1">
            <a:off x="6811698" y="2164716"/>
            <a:ext cx="1989402" cy="87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CEE201-5111-0A42-8AED-21A644A926DA}"/>
              </a:ext>
            </a:extLst>
          </p:cNvPr>
          <p:cNvCxnSpPr>
            <a:cxnSpLocks/>
          </p:cNvCxnSpPr>
          <p:nvPr/>
        </p:nvCxnSpPr>
        <p:spPr>
          <a:xfrm flipV="1">
            <a:off x="7366396" y="2227898"/>
            <a:ext cx="0" cy="71850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81892B7-58E7-BE47-9CCE-BD025D030E5B}"/>
              </a:ext>
            </a:extLst>
          </p:cNvPr>
          <p:cNvCxnSpPr>
            <a:cxnSpLocks/>
          </p:cNvCxnSpPr>
          <p:nvPr/>
        </p:nvCxnSpPr>
        <p:spPr>
          <a:xfrm flipV="1">
            <a:off x="7523294" y="2209166"/>
            <a:ext cx="579702" cy="73723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67BE08-F257-6447-A5C7-E0F7367E02F2}"/>
              </a:ext>
            </a:extLst>
          </p:cNvPr>
          <p:cNvCxnSpPr>
            <a:cxnSpLocks/>
          </p:cNvCxnSpPr>
          <p:nvPr/>
        </p:nvCxnSpPr>
        <p:spPr>
          <a:xfrm flipV="1">
            <a:off x="7527792" y="2171700"/>
            <a:ext cx="1248304" cy="8636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73684F4-4007-A84E-BD00-35EDA2A79D01}"/>
              </a:ext>
            </a:extLst>
          </p:cNvPr>
          <p:cNvCxnSpPr>
            <a:cxnSpLocks/>
          </p:cNvCxnSpPr>
          <p:nvPr/>
        </p:nvCxnSpPr>
        <p:spPr>
          <a:xfrm flipV="1">
            <a:off x="7523294" y="2164716"/>
            <a:ext cx="1989402" cy="87058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6D88BC-7162-1249-B9E7-A00536A37AE5}"/>
              </a:ext>
            </a:extLst>
          </p:cNvPr>
          <p:cNvCxnSpPr>
            <a:cxnSpLocks/>
          </p:cNvCxnSpPr>
          <p:nvPr/>
        </p:nvCxnSpPr>
        <p:spPr>
          <a:xfrm flipV="1">
            <a:off x="8142949" y="2227898"/>
            <a:ext cx="0" cy="718502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07FD55D-E6E4-734A-BAA4-915D3DEA9224}"/>
              </a:ext>
            </a:extLst>
          </p:cNvPr>
          <p:cNvCxnSpPr>
            <a:cxnSpLocks/>
          </p:cNvCxnSpPr>
          <p:nvPr/>
        </p:nvCxnSpPr>
        <p:spPr>
          <a:xfrm flipV="1">
            <a:off x="8299847" y="2209166"/>
            <a:ext cx="579702" cy="73723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E20626A-4D58-3D44-9E46-0668FA7BAFDE}"/>
              </a:ext>
            </a:extLst>
          </p:cNvPr>
          <p:cNvCxnSpPr>
            <a:cxnSpLocks/>
          </p:cNvCxnSpPr>
          <p:nvPr/>
        </p:nvCxnSpPr>
        <p:spPr>
          <a:xfrm flipV="1">
            <a:off x="8304345" y="2171700"/>
            <a:ext cx="1248304" cy="86360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CD331E-D12B-3245-85D0-72B5994E28B9}"/>
              </a:ext>
            </a:extLst>
          </p:cNvPr>
          <p:cNvCxnSpPr>
            <a:cxnSpLocks/>
          </p:cNvCxnSpPr>
          <p:nvPr/>
        </p:nvCxnSpPr>
        <p:spPr>
          <a:xfrm flipV="1">
            <a:off x="8299847" y="2209166"/>
            <a:ext cx="1919947" cy="82613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26C6CF6-A6FE-734A-96A6-604AA745DDA1}"/>
              </a:ext>
            </a:extLst>
          </p:cNvPr>
          <p:cNvGrpSpPr/>
          <p:nvPr/>
        </p:nvGrpSpPr>
        <p:grpSpPr>
          <a:xfrm>
            <a:off x="403454" y="3928184"/>
            <a:ext cx="4534262" cy="2651760"/>
            <a:chOff x="533038" y="3991684"/>
            <a:chExt cx="4104276" cy="245674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D01636-A19D-D34B-BFAD-85EAE354A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038" y="3991684"/>
              <a:ext cx="4104276" cy="2456741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DC016EC-9587-4E4A-8C67-8BD99CB4332F}"/>
                </a:ext>
              </a:extLst>
            </p:cNvPr>
            <p:cNvCxnSpPr/>
            <p:nvPr/>
          </p:nvCxnSpPr>
          <p:spPr>
            <a:xfrm flipV="1">
              <a:off x="850900" y="4800955"/>
              <a:ext cx="1384300" cy="800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B544694-263C-0B4E-8C6F-C44ABE134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900" y="4915255"/>
              <a:ext cx="19431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7DF27AF-33BD-874B-A663-119FD2EEC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900" y="4915255"/>
              <a:ext cx="24638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5AC58F2-E348-194B-B6F7-2B4D60C2A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900" y="4915255"/>
              <a:ext cx="299720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65930BD-7299-1941-BE7C-3B0DAC5D0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4915255"/>
              <a:ext cx="1320800" cy="77470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60CBB8F-1C76-3D4D-9F07-2E1B366E7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4915255"/>
              <a:ext cx="1841500" cy="77470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BA18D29-FE87-F641-B7BE-760C0F26D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4915255"/>
              <a:ext cx="2374900" cy="77470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865A6F0-6A97-9C4D-9671-BF63FE0AA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4915255"/>
              <a:ext cx="3049814" cy="774700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8742F3-C5F7-2E48-A80C-0EA02FBEEFA2}"/>
              </a:ext>
            </a:extLst>
          </p:cNvPr>
          <p:cNvCxnSpPr/>
          <p:nvPr/>
        </p:nvCxnSpPr>
        <p:spPr>
          <a:xfrm flipV="1">
            <a:off x="6667500" y="4877155"/>
            <a:ext cx="13843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B336452-4B75-D74B-845D-E8C8E57A07E9}"/>
              </a:ext>
            </a:extLst>
          </p:cNvPr>
          <p:cNvCxnSpPr>
            <a:cxnSpLocks/>
          </p:cNvCxnSpPr>
          <p:nvPr/>
        </p:nvCxnSpPr>
        <p:spPr>
          <a:xfrm flipV="1">
            <a:off x="6667500" y="4991455"/>
            <a:ext cx="19431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843C34-E9FA-7049-B22D-E577D09AB7DB}"/>
              </a:ext>
            </a:extLst>
          </p:cNvPr>
          <p:cNvCxnSpPr>
            <a:cxnSpLocks/>
          </p:cNvCxnSpPr>
          <p:nvPr/>
        </p:nvCxnSpPr>
        <p:spPr>
          <a:xfrm flipV="1">
            <a:off x="6667500" y="4991455"/>
            <a:ext cx="2463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9922B8-B2B1-BA4B-AA81-0F1798485E82}"/>
              </a:ext>
            </a:extLst>
          </p:cNvPr>
          <p:cNvCxnSpPr>
            <a:cxnSpLocks/>
          </p:cNvCxnSpPr>
          <p:nvPr/>
        </p:nvCxnSpPr>
        <p:spPr>
          <a:xfrm flipV="1">
            <a:off x="6667500" y="4991455"/>
            <a:ext cx="29972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31600BA-837B-584F-ACB4-40DC89EC4B96}"/>
              </a:ext>
            </a:extLst>
          </p:cNvPr>
          <p:cNvCxnSpPr>
            <a:cxnSpLocks/>
          </p:cNvCxnSpPr>
          <p:nvPr/>
        </p:nvCxnSpPr>
        <p:spPr>
          <a:xfrm flipV="1">
            <a:off x="7289800" y="4991455"/>
            <a:ext cx="1320800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9C47A0F-F7C9-704A-A36E-9E733A38409E}"/>
              </a:ext>
            </a:extLst>
          </p:cNvPr>
          <p:cNvCxnSpPr>
            <a:cxnSpLocks/>
          </p:cNvCxnSpPr>
          <p:nvPr/>
        </p:nvCxnSpPr>
        <p:spPr>
          <a:xfrm flipV="1">
            <a:off x="7289800" y="4991455"/>
            <a:ext cx="1841500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EAB31C9-5A31-C147-BC63-87E1EEA182A5}"/>
              </a:ext>
            </a:extLst>
          </p:cNvPr>
          <p:cNvCxnSpPr>
            <a:cxnSpLocks/>
          </p:cNvCxnSpPr>
          <p:nvPr/>
        </p:nvCxnSpPr>
        <p:spPr>
          <a:xfrm flipV="1">
            <a:off x="7289800" y="4991455"/>
            <a:ext cx="2374900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E53085D-BFFB-014C-861A-D19CC14BA04F}"/>
              </a:ext>
            </a:extLst>
          </p:cNvPr>
          <p:cNvCxnSpPr>
            <a:cxnSpLocks/>
          </p:cNvCxnSpPr>
          <p:nvPr/>
        </p:nvCxnSpPr>
        <p:spPr>
          <a:xfrm flipV="1">
            <a:off x="7289800" y="4991455"/>
            <a:ext cx="3049814" cy="77470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800B743-7724-9541-AA97-061A090C15DB}"/>
              </a:ext>
            </a:extLst>
          </p:cNvPr>
          <p:cNvCxnSpPr>
            <a:cxnSpLocks/>
          </p:cNvCxnSpPr>
          <p:nvPr/>
        </p:nvCxnSpPr>
        <p:spPr>
          <a:xfrm flipV="1">
            <a:off x="7810500" y="4953355"/>
            <a:ext cx="1320800" cy="77470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3230CF6-6DE2-3C4F-A2FA-13A6C6DF035D}"/>
              </a:ext>
            </a:extLst>
          </p:cNvPr>
          <p:cNvCxnSpPr>
            <a:cxnSpLocks/>
          </p:cNvCxnSpPr>
          <p:nvPr/>
        </p:nvCxnSpPr>
        <p:spPr>
          <a:xfrm flipV="1">
            <a:off x="7810500" y="4953355"/>
            <a:ext cx="1841500" cy="77470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1758E4E-B255-0044-B4A8-7A49D16E751D}"/>
              </a:ext>
            </a:extLst>
          </p:cNvPr>
          <p:cNvCxnSpPr>
            <a:cxnSpLocks/>
          </p:cNvCxnSpPr>
          <p:nvPr/>
        </p:nvCxnSpPr>
        <p:spPr>
          <a:xfrm flipV="1">
            <a:off x="7810500" y="4915255"/>
            <a:ext cx="2199806" cy="81280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10E2642-1C68-BD44-9BDD-4610CFD2D1F4}"/>
              </a:ext>
            </a:extLst>
          </p:cNvPr>
          <p:cNvCxnSpPr>
            <a:cxnSpLocks/>
          </p:cNvCxnSpPr>
          <p:nvPr/>
        </p:nvCxnSpPr>
        <p:spPr>
          <a:xfrm flipV="1">
            <a:off x="7810500" y="4915255"/>
            <a:ext cx="2766650" cy="81280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0FA8658-1BCF-0E4B-8123-19F8DE3D5D2F}"/>
              </a:ext>
            </a:extLst>
          </p:cNvPr>
          <p:cNvCxnSpPr>
            <a:cxnSpLocks/>
          </p:cNvCxnSpPr>
          <p:nvPr/>
        </p:nvCxnSpPr>
        <p:spPr>
          <a:xfrm>
            <a:off x="779045" y="1712208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B300312-B5CC-994B-8300-D9A1FFB42274}"/>
              </a:ext>
            </a:extLst>
          </p:cNvPr>
          <p:cNvSpPr txBox="1"/>
          <p:nvPr/>
        </p:nvSpPr>
        <p:spPr>
          <a:xfrm>
            <a:off x="529055" y="1480223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1F4E89-D3C3-DF4D-BB72-0F86A7D33248}"/>
              </a:ext>
            </a:extLst>
          </p:cNvPr>
          <p:cNvCxnSpPr>
            <a:cxnSpLocks/>
          </p:cNvCxnSpPr>
          <p:nvPr/>
        </p:nvCxnSpPr>
        <p:spPr>
          <a:xfrm>
            <a:off x="1342192" y="1684446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2B0AB07-FAEC-E04B-A1A4-A7E9FB423058}"/>
              </a:ext>
            </a:extLst>
          </p:cNvPr>
          <p:cNvSpPr txBox="1"/>
          <p:nvPr/>
        </p:nvSpPr>
        <p:spPr>
          <a:xfrm>
            <a:off x="1240591" y="1493702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02A2A12-4A11-A746-80F8-2483E31DB3B5}"/>
              </a:ext>
            </a:extLst>
          </p:cNvPr>
          <p:cNvCxnSpPr>
            <a:cxnSpLocks/>
          </p:cNvCxnSpPr>
          <p:nvPr/>
        </p:nvCxnSpPr>
        <p:spPr>
          <a:xfrm>
            <a:off x="779045" y="4429760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B1333DB-8762-0944-A30B-4400905959CD}"/>
              </a:ext>
            </a:extLst>
          </p:cNvPr>
          <p:cNvSpPr txBox="1"/>
          <p:nvPr/>
        </p:nvSpPr>
        <p:spPr>
          <a:xfrm>
            <a:off x="529055" y="4197775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0E65FEA-0610-3444-8AC5-1C6430F54CF4}"/>
              </a:ext>
            </a:extLst>
          </p:cNvPr>
          <p:cNvCxnSpPr>
            <a:cxnSpLocks/>
          </p:cNvCxnSpPr>
          <p:nvPr/>
        </p:nvCxnSpPr>
        <p:spPr>
          <a:xfrm>
            <a:off x="1456156" y="4429760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E459223-851F-E14D-B035-39728FCFA6CB}"/>
              </a:ext>
            </a:extLst>
          </p:cNvPr>
          <p:cNvSpPr txBox="1"/>
          <p:nvPr/>
        </p:nvSpPr>
        <p:spPr>
          <a:xfrm>
            <a:off x="1291055" y="4208850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EE75702-6540-4940-9336-1A4DD9CB5669}"/>
              </a:ext>
            </a:extLst>
          </p:cNvPr>
          <p:cNvCxnSpPr>
            <a:cxnSpLocks/>
          </p:cNvCxnSpPr>
          <p:nvPr/>
        </p:nvCxnSpPr>
        <p:spPr>
          <a:xfrm>
            <a:off x="6680200" y="4492243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62265-EB65-5E48-9B4C-08C9300067D7}"/>
              </a:ext>
            </a:extLst>
          </p:cNvPr>
          <p:cNvSpPr txBox="1"/>
          <p:nvPr/>
        </p:nvSpPr>
        <p:spPr>
          <a:xfrm>
            <a:off x="6430210" y="4260258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159FAE8-D186-324D-B6F7-7FD8288B8A68}"/>
              </a:ext>
            </a:extLst>
          </p:cNvPr>
          <p:cNvCxnSpPr>
            <a:cxnSpLocks/>
          </p:cNvCxnSpPr>
          <p:nvPr/>
        </p:nvCxnSpPr>
        <p:spPr>
          <a:xfrm>
            <a:off x="7281446" y="4481168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D0ABA58D-FD8E-5942-BE33-5D0F0B74DE98}"/>
              </a:ext>
            </a:extLst>
          </p:cNvPr>
          <p:cNvSpPr txBox="1"/>
          <p:nvPr/>
        </p:nvSpPr>
        <p:spPr>
          <a:xfrm>
            <a:off x="7116345" y="4260258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7B0290A-D56A-7341-8B03-E9A886CE966F}"/>
              </a:ext>
            </a:extLst>
          </p:cNvPr>
          <p:cNvCxnSpPr>
            <a:cxnSpLocks/>
          </p:cNvCxnSpPr>
          <p:nvPr/>
        </p:nvCxnSpPr>
        <p:spPr>
          <a:xfrm>
            <a:off x="6710006" y="1798386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B0541409-C0D3-844D-A8CB-9E75E7F39431}"/>
              </a:ext>
            </a:extLst>
          </p:cNvPr>
          <p:cNvSpPr txBox="1"/>
          <p:nvPr/>
        </p:nvSpPr>
        <p:spPr>
          <a:xfrm>
            <a:off x="6460016" y="1566401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1A40A34-900A-B44E-A831-38C5725838EA}"/>
              </a:ext>
            </a:extLst>
          </p:cNvPr>
          <p:cNvCxnSpPr>
            <a:cxnSpLocks/>
          </p:cNvCxnSpPr>
          <p:nvPr/>
        </p:nvCxnSpPr>
        <p:spPr>
          <a:xfrm>
            <a:off x="7387117" y="1798386"/>
            <a:ext cx="0" cy="18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B36DCD56-ECC1-7649-9B99-BE58CB9E51A4}"/>
              </a:ext>
            </a:extLst>
          </p:cNvPr>
          <p:cNvSpPr txBox="1"/>
          <p:nvPr/>
        </p:nvSpPr>
        <p:spPr>
          <a:xfrm>
            <a:off x="7222016" y="1577476"/>
            <a:ext cx="87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Past Order</a:t>
            </a:r>
          </a:p>
        </p:txBody>
      </p:sp>
    </p:spTree>
    <p:extLst>
      <p:ext uri="{BB962C8B-B14F-4D97-AF65-F5344CB8AC3E}">
        <p14:creationId xmlns:p14="http://schemas.microsoft.com/office/powerpoint/2010/main" val="321581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C07-4002-FC4B-BEEA-FE309E63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09880"/>
            <a:ext cx="10820401" cy="1006475"/>
          </a:xfrm>
        </p:spPr>
        <p:txBody>
          <a:bodyPr/>
          <a:lstStyle/>
          <a:p>
            <a:r>
              <a:rPr lang="en-US" dirty="0"/>
              <a:t>Model Outputs: Ordering and Receiving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C7385-DB0D-8C47-BE74-8D377C9581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0006D-3BF8-3C4B-AF37-13A626B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93800"/>
            <a:ext cx="9728200" cy="52546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C65514-F3F5-9C48-95E8-120D4201C3C5}"/>
              </a:ext>
            </a:extLst>
          </p:cNvPr>
          <p:cNvCxnSpPr/>
          <p:nvPr/>
        </p:nvCxnSpPr>
        <p:spPr>
          <a:xfrm flipV="1">
            <a:off x="2756280" y="3081807"/>
            <a:ext cx="3040341" cy="1567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8AE95-7C0E-BC4B-AAAC-566C1AB24A4E}"/>
              </a:ext>
            </a:extLst>
          </p:cNvPr>
          <p:cNvCxnSpPr>
            <a:cxnSpLocks/>
          </p:cNvCxnSpPr>
          <p:nvPr/>
        </p:nvCxnSpPr>
        <p:spPr>
          <a:xfrm flipV="1">
            <a:off x="2756280" y="3115914"/>
            <a:ext cx="4152520" cy="1532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76C5AA-B790-DF48-8F18-7E0FDBDCAE18}"/>
              </a:ext>
            </a:extLst>
          </p:cNvPr>
          <p:cNvCxnSpPr>
            <a:cxnSpLocks/>
          </p:cNvCxnSpPr>
          <p:nvPr/>
        </p:nvCxnSpPr>
        <p:spPr>
          <a:xfrm flipV="1">
            <a:off x="2756280" y="3115912"/>
            <a:ext cx="5435600" cy="153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DEF96A-C6E1-7244-A2CE-665D21DCFEC9}"/>
              </a:ext>
            </a:extLst>
          </p:cNvPr>
          <p:cNvCxnSpPr>
            <a:cxnSpLocks/>
          </p:cNvCxnSpPr>
          <p:nvPr/>
        </p:nvCxnSpPr>
        <p:spPr>
          <a:xfrm flipV="1">
            <a:off x="2648472" y="3156316"/>
            <a:ext cx="6766311" cy="1526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0FA8658-1BCF-0E4B-8123-19F8DE3D5D2F}"/>
              </a:ext>
            </a:extLst>
          </p:cNvPr>
          <p:cNvCxnSpPr>
            <a:cxnSpLocks/>
          </p:cNvCxnSpPr>
          <p:nvPr/>
        </p:nvCxnSpPr>
        <p:spPr>
          <a:xfrm>
            <a:off x="1255227" y="2209143"/>
            <a:ext cx="0" cy="3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B300312-B5CC-994B-8300-D9A1FFB42274}"/>
              </a:ext>
            </a:extLst>
          </p:cNvPr>
          <p:cNvSpPr txBox="1"/>
          <p:nvPr/>
        </p:nvSpPr>
        <p:spPr>
          <a:xfrm>
            <a:off x="909373" y="1883506"/>
            <a:ext cx="9807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Past Order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1F4E89-D3C3-DF4D-BB72-0F86A7D33248}"/>
              </a:ext>
            </a:extLst>
          </p:cNvPr>
          <p:cNvCxnSpPr>
            <a:cxnSpLocks/>
          </p:cNvCxnSpPr>
          <p:nvPr/>
        </p:nvCxnSpPr>
        <p:spPr>
          <a:xfrm>
            <a:off x="2492068" y="2154769"/>
            <a:ext cx="0" cy="3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2B0AB07-FAEC-E04B-A1A4-A7E9FB423058}"/>
              </a:ext>
            </a:extLst>
          </p:cNvPr>
          <p:cNvSpPr txBox="1"/>
          <p:nvPr/>
        </p:nvSpPr>
        <p:spPr>
          <a:xfrm>
            <a:off x="2129454" y="1849399"/>
            <a:ext cx="9807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Past Order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8A2BFE-3949-F44B-84CB-FA8FD9CA06B8}"/>
              </a:ext>
            </a:extLst>
          </p:cNvPr>
          <p:cNvSpPr txBox="1"/>
          <p:nvPr/>
        </p:nvSpPr>
        <p:spPr>
          <a:xfrm>
            <a:off x="2450409" y="2154769"/>
            <a:ext cx="602088" cy="3077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39DC27-7934-574F-A66F-03369E28A27D}"/>
              </a:ext>
            </a:extLst>
          </p:cNvPr>
          <p:cNvSpPr txBox="1"/>
          <p:nvPr/>
        </p:nvSpPr>
        <p:spPr>
          <a:xfrm>
            <a:off x="1255227" y="2205403"/>
            <a:ext cx="602088" cy="30777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0CB032-6000-5848-A170-746B1F19CD7F}"/>
              </a:ext>
            </a:extLst>
          </p:cNvPr>
          <p:cNvSpPr txBox="1"/>
          <p:nvPr/>
        </p:nvSpPr>
        <p:spPr>
          <a:xfrm>
            <a:off x="6462651" y="3372761"/>
            <a:ext cx="4946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891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7054CD-B11A-B242-993B-E3462B11D1AE}"/>
              </a:ext>
            </a:extLst>
          </p:cNvPr>
          <p:cNvSpPr txBox="1"/>
          <p:nvPr/>
        </p:nvSpPr>
        <p:spPr>
          <a:xfrm>
            <a:off x="7355959" y="3372761"/>
            <a:ext cx="494687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891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D866E-D844-1E46-92E8-C6F1F7EE3D1E}"/>
              </a:ext>
            </a:extLst>
          </p:cNvPr>
          <p:cNvSpPr txBox="1"/>
          <p:nvPr/>
        </p:nvSpPr>
        <p:spPr>
          <a:xfrm>
            <a:off x="1132410" y="3868534"/>
            <a:ext cx="63998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8,100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765DCB-69BC-9848-9803-42CD18573954}"/>
              </a:ext>
            </a:extLst>
          </p:cNvPr>
          <p:cNvSpPr txBox="1"/>
          <p:nvPr/>
        </p:nvSpPr>
        <p:spPr>
          <a:xfrm>
            <a:off x="4243479" y="3868534"/>
            <a:ext cx="65274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5,400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1E22F9-0E4F-D342-B5CE-D31377BB5D92}"/>
              </a:ext>
            </a:extLst>
          </p:cNvPr>
          <p:cNvCxnSpPr/>
          <p:nvPr/>
        </p:nvCxnSpPr>
        <p:spPr>
          <a:xfrm flipV="1">
            <a:off x="1192143" y="2966587"/>
            <a:ext cx="3040341" cy="1567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BA83E2-307A-8544-AF15-EC22D459B1B6}"/>
              </a:ext>
            </a:extLst>
          </p:cNvPr>
          <p:cNvCxnSpPr>
            <a:cxnSpLocks/>
          </p:cNvCxnSpPr>
          <p:nvPr/>
        </p:nvCxnSpPr>
        <p:spPr>
          <a:xfrm flipV="1">
            <a:off x="1192143" y="3000694"/>
            <a:ext cx="4152520" cy="1532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40F96C-FE49-814C-8F32-0E7C1D5D7604}"/>
              </a:ext>
            </a:extLst>
          </p:cNvPr>
          <p:cNvCxnSpPr>
            <a:cxnSpLocks/>
          </p:cNvCxnSpPr>
          <p:nvPr/>
        </p:nvCxnSpPr>
        <p:spPr>
          <a:xfrm flipV="1">
            <a:off x="1192143" y="3000692"/>
            <a:ext cx="5435600" cy="153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16046F-C42F-F24C-A6D4-AB333670DC9F}"/>
              </a:ext>
            </a:extLst>
          </p:cNvPr>
          <p:cNvCxnSpPr>
            <a:cxnSpLocks/>
          </p:cNvCxnSpPr>
          <p:nvPr/>
        </p:nvCxnSpPr>
        <p:spPr>
          <a:xfrm flipV="1">
            <a:off x="1084335" y="3041096"/>
            <a:ext cx="6766311" cy="1526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3A95CD-0B1A-E945-9229-645BF99533D1}"/>
              </a:ext>
            </a:extLst>
          </p:cNvPr>
          <p:cNvSpPr txBox="1"/>
          <p:nvPr/>
        </p:nvSpPr>
        <p:spPr>
          <a:xfrm>
            <a:off x="2160061" y="3868534"/>
            <a:ext cx="63998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8,100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1B3F6-6D9A-5243-92FC-E35F663FF4C1}"/>
              </a:ext>
            </a:extLst>
          </p:cNvPr>
          <p:cNvSpPr txBox="1"/>
          <p:nvPr/>
        </p:nvSpPr>
        <p:spPr>
          <a:xfrm>
            <a:off x="3350171" y="3868534"/>
            <a:ext cx="652743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5,400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666B8F-7DF2-FE48-B034-555FFD30F5D1}"/>
              </a:ext>
            </a:extLst>
          </p:cNvPr>
          <p:cNvSpPr txBox="1"/>
          <p:nvPr/>
        </p:nvSpPr>
        <p:spPr>
          <a:xfrm>
            <a:off x="5272541" y="3372761"/>
            <a:ext cx="651332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1,336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A37B502-6F69-684B-B92C-84C15CD017D7}"/>
              </a:ext>
            </a:extLst>
          </p:cNvPr>
          <p:cNvSpPr txBox="1"/>
          <p:nvPr/>
        </p:nvSpPr>
        <p:spPr>
          <a:xfrm>
            <a:off x="4244890" y="3372761"/>
            <a:ext cx="651332" cy="30777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1,336</a:t>
            </a:r>
          </a:p>
        </p:txBody>
      </p:sp>
    </p:spTree>
    <p:extLst>
      <p:ext uri="{BB962C8B-B14F-4D97-AF65-F5344CB8AC3E}">
        <p14:creationId xmlns:p14="http://schemas.microsoft.com/office/powerpoint/2010/main" val="285604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9107-DF5C-504B-AA68-9AA0C366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Outputs: Ordering Schedule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85D1B-AB9D-5843-8EA1-08AC1BA8B8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7D806-E177-D84B-8217-9DAB80C2CD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B8AF8B-1824-9944-B282-E807D0EFE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68575"/>
              </p:ext>
            </p:extLst>
          </p:nvPr>
        </p:nvGraphicFramePr>
        <p:xfrm>
          <a:off x="1492248" y="2120900"/>
          <a:ext cx="9607553" cy="3327843"/>
        </p:xfrm>
        <a:graphic>
          <a:graphicData uri="http://schemas.openxmlformats.org/drawingml/2006/table">
            <a:tbl>
              <a:tblPr/>
              <a:tblGrid>
                <a:gridCol w="1685017">
                  <a:extLst>
                    <a:ext uri="{9D8B030D-6E8A-4147-A177-3AD203B41FA5}">
                      <a16:colId xmlns:a16="http://schemas.microsoft.com/office/drawing/2014/main" val="3548759248"/>
                    </a:ext>
                  </a:extLst>
                </a:gridCol>
                <a:gridCol w="1359838">
                  <a:extLst>
                    <a:ext uri="{9D8B030D-6E8A-4147-A177-3AD203B41FA5}">
                      <a16:colId xmlns:a16="http://schemas.microsoft.com/office/drawing/2014/main" val="984253289"/>
                    </a:ext>
                  </a:extLst>
                </a:gridCol>
                <a:gridCol w="2158005">
                  <a:extLst>
                    <a:ext uri="{9D8B030D-6E8A-4147-A177-3AD203B41FA5}">
                      <a16:colId xmlns:a16="http://schemas.microsoft.com/office/drawing/2014/main" val="1393703401"/>
                    </a:ext>
                  </a:extLst>
                </a:gridCol>
                <a:gridCol w="1891949">
                  <a:extLst>
                    <a:ext uri="{9D8B030D-6E8A-4147-A177-3AD203B41FA5}">
                      <a16:colId xmlns:a16="http://schemas.microsoft.com/office/drawing/2014/main" val="3390018823"/>
                    </a:ext>
                  </a:extLst>
                </a:gridCol>
                <a:gridCol w="2512744">
                  <a:extLst>
                    <a:ext uri="{9D8B030D-6E8A-4147-A177-3AD203B41FA5}">
                      <a16:colId xmlns:a16="http://schemas.microsoft.com/office/drawing/2014/main" val="206445662"/>
                    </a:ext>
                  </a:extLst>
                </a:gridCol>
              </a:tblGrid>
              <a:tr h="5034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item type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supplier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time interval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units to order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Franklin Gothic Medium Cond" panose="020B0606030402020204" pitchFamily="34" charset="0"/>
                        </a:rPr>
                        <a:t>expected units received</a:t>
                      </a: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831702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27000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3918573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87395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932311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8455426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4453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140979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3907393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3700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487676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5388255"/>
                  </a:ext>
                </a:extLst>
              </a:tr>
              <a:tr h="287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8916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05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3D55-DB91-6148-BE3A-2E27269D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CA273-BEA8-C34C-B994-C1E6F0B89B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6BAC9-D4DE-DA47-B64C-3B9A55A0D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45675"/>
            <a:ext cx="8956684" cy="54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3D55-DB91-6148-BE3A-2E27269D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CA273-BEA8-C34C-B994-C1E6F0B89B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7E4E6-3E57-3C47-8496-25E3F097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506098"/>
            <a:ext cx="7903806" cy="46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5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1778BF-5077-B441-8B60-642EA89E5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B59F1-AE56-2F45-B5E0-C068E17D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0E03-81D4-314C-BDA1-662775CB1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D5832-1D6F-408B-ADF2-B93D5DCEA2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9677-86B7-7D4F-A996-8BF0D89D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Design: Model Input Variations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C0935-5A57-FF42-8D2F-3D15569A85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tested the sensitivity of the model outputs to changes in:</a:t>
            </a:r>
          </a:p>
          <a:p>
            <a:pPr lvl="1"/>
            <a:r>
              <a:rPr lang="en-US" dirty="0"/>
              <a:t>Supplier Reliability Levels</a:t>
            </a:r>
          </a:p>
          <a:p>
            <a:pPr lvl="1"/>
            <a:r>
              <a:rPr lang="en-US" dirty="0"/>
              <a:t>Demand Reliability Levels</a:t>
            </a:r>
          </a:p>
          <a:p>
            <a:pPr lvl="1"/>
            <a:r>
              <a:rPr lang="en-US" dirty="0"/>
              <a:t>Budget</a:t>
            </a:r>
          </a:p>
          <a:p>
            <a:r>
              <a:rPr lang="en-US" dirty="0"/>
              <a:t>Technical Approach</a:t>
            </a:r>
          </a:p>
          <a:p>
            <a:pPr lvl="1"/>
            <a:r>
              <a:rPr lang="en-US" dirty="0"/>
              <a:t>Run all combinations of supplier and demand reliability levels (0,1,2) for a total of 9 combinations</a:t>
            </a:r>
          </a:p>
          <a:p>
            <a:pPr lvl="1"/>
            <a:r>
              <a:rPr lang="en-US" dirty="0"/>
              <a:t>For each combination of supplier and demand reliability level we test different “budget levels” by modifying the budget constraint, changing the parameter </a:t>
            </a:r>
            <a:r>
              <a:rPr lang="en-US" i="1" dirty="0"/>
              <a:t>b </a:t>
            </a:r>
            <a:r>
              <a:rPr lang="en-US" dirty="0"/>
              <a:t>until the budget is no longer a constrained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FB2BB-F380-E84F-80D3-AB5D0A9D56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F1C8E-6170-E644-A3A4-86462B7CAA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7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D5B7-B1BB-1E43-90D5-0F0A8021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81910"/>
            <a:ext cx="10820401" cy="1006475"/>
          </a:xfrm>
        </p:spPr>
        <p:txBody>
          <a:bodyPr/>
          <a:lstStyle/>
          <a:p>
            <a:r>
              <a:rPr lang="en-US" dirty="0"/>
              <a:t>About the Inventory Optimization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A10C0-8662-6A4E-A5DF-EF553B6245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799" y="1316107"/>
            <a:ext cx="10820400" cy="4839528"/>
          </a:xfrm>
        </p:spPr>
        <p:txBody>
          <a:bodyPr/>
          <a:lstStyle/>
          <a:p>
            <a:r>
              <a:rPr lang="en-US" sz="2600" dirty="0"/>
              <a:t>Model Objective</a:t>
            </a:r>
          </a:p>
          <a:p>
            <a:pPr lvl="1"/>
            <a:r>
              <a:rPr lang="en-US" sz="2200" dirty="0"/>
              <a:t>Provide optimal ordering decisions for minimizing the risk of unsatisfied demand through maximizing fulfilled demand at a given time adjusted to the value of when the demand is fulfilled, weighted for item critically, and item quality</a:t>
            </a:r>
          </a:p>
          <a:p>
            <a:r>
              <a:rPr lang="en-US" sz="2600" dirty="0"/>
              <a:t>Model Considerations</a:t>
            </a:r>
          </a:p>
          <a:p>
            <a:pPr lvl="1"/>
            <a:r>
              <a:rPr lang="en-US" sz="2200" dirty="0"/>
              <a:t>The model is set up to handle dynamic and stochastic demand and supplier capacities that are inherent to a pandemic situation</a:t>
            </a:r>
          </a:p>
          <a:p>
            <a:pPr lvl="1"/>
            <a:r>
              <a:rPr lang="en-US" sz="2200" dirty="0"/>
              <a:t>Budget and warehouse capacity</a:t>
            </a:r>
          </a:p>
          <a:p>
            <a:r>
              <a:rPr lang="en-US" sz="2600" dirty="0"/>
              <a:t>Model Primary Decision Variables</a:t>
            </a:r>
          </a:p>
          <a:p>
            <a:pPr lvl="1"/>
            <a:r>
              <a:rPr lang="en-US" sz="2200" dirty="0"/>
              <a:t>When and how much of each PPE item should be reordered</a:t>
            </a:r>
          </a:p>
          <a:p>
            <a:r>
              <a:rPr lang="en-US" sz="2600" dirty="0"/>
              <a:t>Sensitivity Analysis</a:t>
            </a:r>
          </a:p>
          <a:p>
            <a:pPr lvl="1"/>
            <a:r>
              <a:rPr lang="en-US" sz="2200" dirty="0"/>
              <a:t>Trade-offs between budget and the amount of fulfilled demand</a:t>
            </a:r>
          </a:p>
          <a:p>
            <a:pPr lvl="1"/>
            <a:r>
              <a:rPr lang="en-US" sz="2200" dirty="0"/>
              <a:t>Impacts of uncertainties in supplier capacities and demand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0146E-B8E1-C742-B73B-52B9A52565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5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4A01-6D3C-204F-A84B-3B5DFE22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Output: Sensitivity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3B573-D48B-0F45-8153-D94ADA1498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6F22A-EFED-0A46-81C7-F182440B7E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9E243C-B35E-0F49-A7D9-920C0B9E0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637" y="1381009"/>
            <a:ext cx="6851650" cy="476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4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9B48-D965-2B4B-9D9C-29CBC17F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by September 15th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89C22-166A-7548-8FC7-982274369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1524000"/>
            <a:ext cx="10820400" cy="42481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Incorporate feedback into graphs</a:t>
            </a:r>
          </a:p>
          <a:p>
            <a:r>
              <a:rPr lang="en-US" dirty="0"/>
              <a:t>Complete First-Mile and HHL Presentations</a:t>
            </a:r>
          </a:p>
          <a:p>
            <a:r>
              <a:rPr lang="en-US" dirty="0"/>
              <a:t>Generate Seattle Case Study*</a:t>
            </a:r>
          </a:p>
          <a:p>
            <a:pPr lvl="1"/>
            <a:r>
              <a:rPr lang="en-US" dirty="0"/>
              <a:t>Primary focus next two weeks</a:t>
            </a:r>
          </a:p>
          <a:p>
            <a:r>
              <a:rPr lang="en-US" dirty="0"/>
              <a:t>Provide Code to Restart Partners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C7ADD-498E-1A41-86A6-B184F6E06E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D60DC-1023-B748-9378-1C1EFC0235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6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7D43679-5D4A-2146-8282-BA4CD4E6F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FEADE-044C-F043-9C0A-4391DD20B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13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C07-4002-FC4B-BEEA-FE309E63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09880"/>
            <a:ext cx="10820401" cy="1006475"/>
          </a:xfrm>
        </p:spPr>
        <p:txBody>
          <a:bodyPr/>
          <a:lstStyle/>
          <a:p>
            <a:r>
              <a:rPr lang="en-US" dirty="0"/>
              <a:t>Model Outputs: Ordering and Receiving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C7385-DB0D-8C47-BE74-8D377C9581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C0CA94-B228-7D4F-B0C4-EFB58ABD047D}"/>
              </a:ext>
            </a:extLst>
          </p:cNvPr>
          <p:cNvGrpSpPr/>
          <p:nvPr/>
        </p:nvGrpSpPr>
        <p:grpSpPr>
          <a:xfrm>
            <a:off x="381000" y="1193800"/>
            <a:ext cx="9728200" cy="5254625"/>
            <a:chOff x="381000" y="1193800"/>
            <a:chExt cx="4429354" cy="26828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F0006D-3BF8-3C4B-AF37-13A626B6E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1193800"/>
              <a:ext cx="4429354" cy="268287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C65514-F3F5-9C48-95E8-120D4201C3C5}"/>
                </a:ext>
              </a:extLst>
            </p:cNvPr>
            <p:cNvCxnSpPr/>
            <p:nvPr/>
          </p:nvCxnSpPr>
          <p:spPr>
            <a:xfrm flipV="1">
              <a:off x="965200" y="2146300"/>
              <a:ext cx="1384300" cy="800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58AE95-7C0E-BC4B-AAAC-566C1AB24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200" y="2163714"/>
              <a:ext cx="1890687" cy="782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76C5AA-B790-DF48-8F18-7E0FDBDCA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200" y="2163713"/>
              <a:ext cx="2474887" cy="782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DEF96A-C6E1-7244-A2CE-665D21DCF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14" y="2184342"/>
              <a:ext cx="3080774" cy="779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0FA8658-1BCF-0E4B-8123-19F8DE3D5D2F}"/>
                </a:ext>
              </a:extLst>
            </p:cNvPr>
            <p:cNvCxnSpPr>
              <a:cxnSpLocks/>
            </p:cNvCxnSpPr>
            <p:nvPr/>
          </p:nvCxnSpPr>
          <p:spPr>
            <a:xfrm>
              <a:off x="779045" y="1712208"/>
              <a:ext cx="0" cy="181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B300312-B5CC-994B-8300-D9A1FFB42274}"/>
                </a:ext>
              </a:extLst>
            </p:cNvPr>
            <p:cNvSpPr txBox="1"/>
            <p:nvPr/>
          </p:nvSpPr>
          <p:spPr>
            <a:xfrm>
              <a:off x="621574" y="1545946"/>
              <a:ext cx="446560" cy="15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Past Order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F4E89-D3C3-DF4D-BB72-0F86A7D33248}"/>
                </a:ext>
              </a:extLst>
            </p:cNvPr>
            <p:cNvCxnSpPr>
              <a:cxnSpLocks/>
            </p:cNvCxnSpPr>
            <p:nvPr/>
          </p:nvCxnSpPr>
          <p:spPr>
            <a:xfrm>
              <a:off x="1342192" y="1684446"/>
              <a:ext cx="0" cy="181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2B0AB07-FAEC-E04B-A1A4-A7E9FB423058}"/>
                </a:ext>
              </a:extLst>
            </p:cNvPr>
            <p:cNvSpPr txBox="1"/>
            <p:nvPr/>
          </p:nvSpPr>
          <p:spPr>
            <a:xfrm>
              <a:off x="1177090" y="1528532"/>
              <a:ext cx="446560" cy="157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Past Order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218A2BFE-3949-F44B-84CB-FA8FD9CA06B8}"/>
              </a:ext>
            </a:extLst>
          </p:cNvPr>
          <p:cNvSpPr txBox="1"/>
          <p:nvPr/>
        </p:nvSpPr>
        <p:spPr>
          <a:xfrm>
            <a:off x="2450409" y="2154769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39DC27-7934-574F-A66F-03369E28A27D}"/>
              </a:ext>
            </a:extLst>
          </p:cNvPr>
          <p:cNvSpPr txBox="1"/>
          <p:nvPr/>
        </p:nvSpPr>
        <p:spPr>
          <a:xfrm>
            <a:off x="1255227" y="2205403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666B8F-7DF2-FE48-B034-555FFD30F5D1}"/>
              </a:ext>
            </a:extLst>
          </p:cNvPr>
          <p:cNvSpPr txBox="1"/>
          <p:nvPr/>
        </p:nvSpPr>
        <p:spPr>
          <a:xfrm>
            <a:off x="4180341" y="3350301"/>
            <a:ext cx="6399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8,100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A37B502-6F69-684B-B92C-84C15CD017D7}"/>
              </a:ext>
            </a:extLst>
          </p:cNvPr>
          <p:cNvSpPr txBox="1"/>
          <p:nvPr/>
        </p:nvSpPr>
        <p:spPr>
          <a:xfrm>
            <a:off x="3152690" y="3350301"/>
            <a:ext cx="6399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8,100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0CB032-6000-5848-A170-746B1F19CD7F}"/>
              </a:ext>
            </a:extLst>
          </p:cNvPr>
          <p:cNvSpPr txBox="1"/>
          <p:nvPr/>
        </p:nvSpPr>
        <p:spPr>
          <a:xfrm>
            <a:off x="5370451" y="3367425"/>
            <a:ext cx="6527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5,400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7054CD-B11A-B242-993B-E3462B11D1AE}"/>
              </a:ext>
            </a:extLst>
          </p:cNvPr>
          <p:cNvSpPr txBox="1"/>
          <p:nvPr/>
        </p:nvSpPr>
        <p:spPr>
          <a:xfrm>
            <a:off x="6263759" y="3436500"/>
            <a:ext cx="6527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5,400</a:t>
            </a:r>
          </a:p>
        </p:txBody>
      </p:sp>
    </p:spTree>
    <p:extLst>
      <p:ext uri="{BB962C8B-B14F-4D97-AF65-F5344CB8AC3E}">
        <p14:creationId xmlns:p14="http://schemas.microsoft.com/office/powerpoint/2010/main" val="1194996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4C07-4002-FC4B-BEEA-FE309E63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09880"/>
            <a:ext cx="10820401" cy="1006475"/>
          </a:xfrm>
        </p:spPr>
        <p:txBody>
          <a:bodyPr/>
          <a:lstStyle/>
          <a:p>
            <a:r>
              <a:rPr lang="en-US" dirty="0"/>
              <a:t>Model Outputs: Ordering and Receiving Schedule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C7385-DB0D-8C47-BE74-8D377C9581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F0006D-3BF8-3C4B-AF37-13A626B6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93800"/>
            <a:ext cx="9728200" cy="52546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C65514-F3F5-9C48-95E8-120D4201C3C5}"/>
              </a:ext>
            </a:extLst>
          </p:cNvPr>
          <p:cNvCxnSpPr/>
          <p:nvPr/>
        </p:nvCxnSpPr>
        <p:spPr>
          <a:xfrm flipV="1">
            <a:off x="2756280" y="3081807"/>
            <a:ext cx="3040341" cy="1567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58AE95-7C0E-BC4B-AAAC-566C1AB24A4E}"/>
              </a:ext>
            </a:extLst>
          </p:cNvPr>
          <p:cNvCxnSpPr>
            <a:cxnSpLocks/>
          </p:cNvCxnSpPr>
          <p:nvPr/>
        </p:nvCxnSpPr>
        <p:spPr>
          <a:xfrm flipV="1">
            <a:off x="2756280" y="3115914"/>
            <a:ext cx="4152520" cy="1532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76C5AA-B790-DF48-8F18-7E0FDBDCAE18}"/>
              </a:ext>
            </a:extLst>
          </p:cNvPr>
          <p:cNvCxnSpPr>
            <a:cxnSpLocks/>
          </p:cNvCxnSpPr>
          <p:nvPr/>
        </p:nvCxnSpPr>
        <p:spPr>
          <a:xfrm flipV="1">
            <a:off x="2756280" y="3115912"/>
            <a:ext cx="5435600" cy="153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DEF96A-C6E1-7244-A2CE-665D21DCFEC9}"/>
              </a:ext>
            </a:extLst>
          </p:cNvPr>
          <p:cNvCxnSpPr>
            <a:cxnSpLocks/>
          </p:cNvCxnSpPr>
          <p:nvPr/>
        </p:nvCxnSpPr>
        <p:spPr>
          <a:xfrm flipV="1">
            <a:off x="2648472" y="3156316"/>
            <a:ext cx="6766311" cy="15266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0FA8658-1BCF-0E4B-8123-19F8DE3D5D2F}"/>
              </a:ext>
            </a:extLst>
          </p:cNvPr>
          <p:cNvCxnSpPr>
            <a:cxnSpLocks/>
          </p:cNvCxnSpPr>
          <p:nvPr/>
        </p:nvCxnSpPr>
        <p:spPr>
          <a:xfrm>
            <a:off x="1255227" y="2209143"/>
            <a:ext cx="0" cy="3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B300312-B5CC-994B-8300-D9A1FFB42274}"/>
              </a:ext>
            </a:extLst>
          </p:cNvPr>
          <p:cNvSpPr txBox="1"/>
          <p:nvPr/>
        </p:nvSpPr>
        <p:spPr>
          <a:xfrm>
            <a:off x="909373" y="1883506"/>
            <a:ext cx="98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Past Order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1F4E89-D3C3-DF4D-BB72-0F86A7D33248}"/>
              </a:ext>
            </a:extLst>
          </p:cNvPr>
          <p:cNvCxnSpPr>
            <a:cxnSpLocks/>
          </p:cNvCxnSpPr>
          <p:nvPr/>
        </p:nvCxnSpPr>
        <p:spPr>
          <a:xfrm>
            <a:off x="2492068" y="2154769"/>
            <a:ext cx="0" cy="3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2B0AB07-FAEC-E04B-A1A4-A7E9FB423058}"/>
              </a:ext>
            </a:extLst>
          </p:cNvPr>
          <p:cNvSpPr txBox="1"/>
          <p:nvPr/>
        </p:nvSpPr>
        <p:spPr>
          <a:xfrm>
            <a:off x="2129454" y="1849399"/>
            <a:ext cx="98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Past Order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8A2BFE-3949-F44B-84CB-FA8FD9CA06B8}"/>
              </a:ext>
            </a:extLst>
          </p:cNvPr>
          <p:cNvSpPr txBox="1"/>
          <p:nvPr/>
        </p:nvSpPr>
        <p:spPr>
          <a:xfrm>
            <a:off x="2450409" y="2154769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39DC27-7934-574F-A66F-03369E28A27D}"/>
              </a:ext>
            </a:extLst>
          </p:cNvPr>
          <p:cNvSpPr txBox="1"/>
          <p:nvPr/>
        </p:nvSpPr>
        <p:spPr>
          <a:xfrm>
            <a:off x="1255227" y="2205403"/>
            <a:ext cx="6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1000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666B8F-7DF2-FE48-B034-555FFD30F5D1}"/>
              </a:ext>
            </a:extLst>
          </p:cNvPr>
          <p:cNvSpPr txBox="1"/>
          <p:nvPr/>
        </p:nvSpPr>
        <p:spPr>
          <a:xfrm>
            <a:off x="5272541" y="3372761"/>
            <a:ext cx="6513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1,336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A37B502-6F69-684B-B92C-84C15CD017D7}"/>
              </a:ext>
            </a:extLst>
          </p:cNvPr>
          <p:cNvSpPr txBox="1"/>
          <p:nvPr/>
        </p:nvSpPr>
        <p:spPr>
          <a:xfrm>
            <a:off x="4244890" y="3372761"/>
            <a:ext cx="6513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1,336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0CB032-6000-5848-A170-746B1F19CD7F}"/>
              </a:ext>
            </a:extLst>
          </p:cNvPr>
          <p:cNvSpPr txBox="1"/>
          <p:nvPr/>
        </p:nvSpPr>
        <p:spPr>
          <a:xfrm>
            <a:off x="6462651" y="3389885"/>
            <a:ext cx="4946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891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77054CD-B11A-B242-993B-E3462B11D1AE}"/>
              </a:ext>
            </a:extLst>
          </p:cNvPr>
          <p:cNvSpPr txBox="1"/>
          <p:nvPr/>
        </p:nvSpPr>
        <p:spPr>
          <a:xfrm>
            <a:off x="7355959" y="3458960"/>
            <a:ext cx="4946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891</a:t>
            </a:r>
          </a:p>
        </p:txBody>
      </p:sp>
    </p:spTree>
    <p:extLst>
      <p:ext uri="{BB962C8B-B14F-4D97-AF65-F5344CB8AC3E}">
        <p14:creationId xmlns:p14="http://schemas.microsoft.com/office/powerpoint/2010/main" val="163890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EB6DC-F9E8-2C43-917F-025C0CB732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D5832-1D6F-408B-ADF2-B93D5DCEA2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A8FFA-CE01-004F-9AF9-278013A0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56" y="2012950"/>
            <a:ext cx="9906000" cy="28321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2281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35AF6-A39C-B446-BC2F-A261FD20D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D5832-1D6F-408B-ADF2-B93D5DCEA2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FF92F-68E4-8241-A4A2-03C8750D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0" y="276225"/>
            <a:ext cx="837198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1778BF-5077-B441-8B60-642EA89E5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B59F1-AE56-2F45-B5E0-C068E17D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0E03-81D4-314C-BDA1-662775CB1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D5832-1D6F-408B-ADF2-B93D5DCEA24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1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C8F8-859B-584D-8AE9-8C5498C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10CF5-6295-4244-9B72-B004E4E328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9635F-4A5B-2440-B332-B1802CB8CF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4200F8-1579-5048-ADEA-4BBAA2074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3636881"/>
            <a:ext cx="7917345" cy="1057701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50D0C98-0B23-8244-BD8E-151AD8DC9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1507423"/>
            <a:ext cx="10820400" cy="2129458"/>
          </a:xfrm>
        </p:spPr>
        <p:txBody>
          <a:bodyPr/>
          <a:lstStyle/>
          <a:p>
            <a:r>
              <a:rPr lang="en-US" sz="2600" dirty="0"/>
              <a:t>We define 3 sets</a:t>
            </a:r>
          </a:p>
          <a:p>
            <a:pPr lvl="1"/>
            <a:r>
              <a:rPr lang="en-US" dirty="0"/>
              <a:t>Set of item types (e.g., masks)</a:t>
            </a:r>
            <a:endParaRPr lang="en-US" sz="2200" dirty="0"/>
          </a:p>
          <a:p>
            <a:pPr lvl="1"/>
            <a:r>
              <a:rPr lang="en-US" dirty="0"/>
              <a:t>Set of suppliers</a:t>
            </a:r>
          </a:p>
          <a:p>
            <a:pPr lvl="1"/>
            <a:r>
              <a:rPr lang="en-US" dirty="0"/>
              <a:t>Set of time intervals (e.g., days, weeks, etc.) in evaluation</a:t>
            </a:r>
          </a:p>
        </p:txBody>
      </p:sp>
    </p:spTree>
    <p:extLst>
      <p:ext uri="{BB962C8B-B14F-4D97-AF65-F5344CB8AC3E}">
        <p14:creationId xmlns:p14="http://schemas.microsoft.com/office/powerpoint/2010/main" val="343231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EFCD-B3C8-B940-9CDF-5775AF7F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98" y="1924049"/>
            <a:ext cx="2705100" cy="1371601"/>
          </a:xfrm>
        </p:spPr>
        <p:txBody>
          <a:bodyPr/>
          <a:lstStyle/>
          <a:p>
            <a:r>
              <a:rPr lang="en-US" sz="3600" dirty="0"/>
              <a:t>Input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0AF58-2C44-AE4B-8CF4-CA4C6D9BD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978948" y="0"/>
            <a:ext cx="921305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82BAD-5931-7A43-8AE3-FBE5EA6582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8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1778BF-5077-B441-8B60-642EA89E5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B59F1-AE56-2F45-B5E0-C068E17D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70E03-81D4-314C-BDA1-662775CB1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D5832-1D6F-408B-ADF2-B93D5DCEA24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D955-E8D4-964F-83C0-326A8FE9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587A67-7D52-6A4A-BEED-135A5634EFD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85800" y="1695450"/>
                <a:ext cx="10820400" cy="3733800"/>
              </a:xfrm>
            </p:spPr>
            <p:txBody>
              <a:bodyPr/>
              <a:lstStyle/>
              <a:p>
                <a:r>
                  <a:rPr lang="en-US" dirty="0"/>
                  <a:t>We define one item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k = 1</a:t>
                </a:r>
                <a:r>
                  <a:rPr lang="en-US" dirty="0"/>
                  <a:t>, represents masks</a:t>
                </a:r>
                <a:endParaRPr lang="en-US" b="0" dirty="0"/>
              </a:p>
              <a:p>
                <a:r>
                  <a:rPr lang="en-US" dirty="0"/>
                  <a:t>We define four suppliers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…,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= 1, High Capacity R US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= 2, Affordable PPE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= 3, Speedy Industries</a:t>
                </a:r>
              </a:p>
              <a:p>
                <a:pPr lvl="1"/>
                <a:r>
                  <a:rPr lang="en-US" dirty="0" err="1"/>
                  <a:t>i</a:t>
                </a:r>
                <a:r>
                  <a:rPr lang="en-US" dirty="0"/>
                  <a:t> = 4, High Quality Industries</a:t>
                </a:r>
              </a:p>
              <a:p>
                <a:r>
                  <a:rPr lang="en-US" dirty="0"/>
                  <a:t>We define 10 time-intervals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…,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587A67-7D52-6A4A-BEED-135A5634E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85800" y="1695450"/>
                <a:ext cx="10820400" cy="3733800"/>
              </a:xfrm>
              <a:blipFill>
                <a:blip r:embed="rId2"/>
                <a:stretch>
                  <a:fillRect l="-938"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11CF2-E70D-8546-BBD2-C97FB5164C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C47A1-9573-904C-9DD6-C9AE5E8D82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1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2005-0414-E947-BEEC-93E78491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 Item Type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C73052-78FF-EE4C-876B-59AC26A4E21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dirty="0"/>
                  <a:t>Rank indicating critically of item type k to operations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Size per unit (in pallets, </a:t>
                </a:r>
                <a:r>
                  <a:rPr lang="en-US" dirty="0" err="1"/>
                  <a:t>sq</a:t>
                </a:r>
                <a:r>
                  <a:rPr lang="en-US" dirty="0"/>
                  <a:t> ft, </a:t>
                </a:r>
                <a:r>
                  <a:rPr lang="en-US" u="sng" dirty="0"/>
                  <a:t>cubic ft</a:t>
                </a:r>
                <a:r>
                  <a:rPr lang="en-US" dirty="0"/>
                  <a:t>, etc.) of item type k from supplier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Warehouse space capacity (in pallets, </a:t>
                </a:r>
                <a:r>
                  <a:rPr lang="en-US" dirty="0" err="1"/>
                  <a:t>sq</a:t>
                </a:r>
                <a:r>
                  <a:rPr lang="en-US" dirty="0"/>
                  <a:t> ft, </a:t>
                </a:r>
                <a:r>
                  <a:rPr lang="en-US" u="sng" dirty="0"/>
                  <a:t>cubic ft</a:t>
                </a:r>
                <a:r>
                  <a:rPr lang="en-US" dirty="0"/>
                  <a:t>, etc.)</a:t>
                </a:r>
              </a:p>
              <a:p>
                <a:pPr lvl="1"/>
                <a:r>
                  <a:rPr lang="en-US" i="1" dirty="0"/>
                  <a:t>h = 12,000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C73052-78FF-EE4C-876B-59AC26A4E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938" t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3494E-E4E8-C64D-AEFF-36D9D6748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A2F3C-0959-3D4F-821E-1575A750DA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7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BE34-3512-754E-B52A-C1E24905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 Initialization 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CBBD11-009F-2B4C-AA3B-D0CF7E1F00C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85800" y="1466850"/>
                <a:ext cx="10820400" cy="4248150"/>
              </a:xfrm>
            </p:spPr>
            <p:txBody>
              <a:bodyPr/>
              <a:lstStyle/>
              <a:p>
                <a:r>
                  <a:rPr lang="en-US" dirty="0"/>
                  <a:t>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=96,000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Unfulfilled demand at the beginning of the time horizon for item type k at t = 1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=1,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Beginning inventory of item type k at t = 1,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3,000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{1,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…,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4}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Units of item type k from previously placed orders from supplier </a:t>
                </a:r>
                <a:r>
                  <a:rPr lang="en-US" dirty="0" err="1"/>
                  <a:t>i</a:t>
                </a:r>
                <a:r>
                  <a:rPr lang="en-US" dirty="0"/>
                  <a:t> that are expected to arrive at time t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&lt;3, {1,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…,</m:t>
                    </m:r>
                    <m:r>
                      <a:rPr lang="en-US">
                        <a:latin typeface="Cambria Math" panose="02040503050406030204" pitchFamily="18" charset="0"/>
                      </a:rPr>
                      <m:t>4}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Else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𝑖𝑛𝑖𝑡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CBBD11-009F-2B4C-AA3B-D0CF7E1F0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85800" y="1466850"/>
                <a:ext cx="10820400" cy="4248150"/>
              </a:xfrm>
              <a:blipFill>
                <a:blip r:embed="rId2"/>
                <a:stretch>
                  <a:fillRect l="-938" t="-2388" b="-9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D1846-8DEA-4245-853A-14E3F4C09C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0EB96-3671-C144-9EF3-BB3113A92F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82B89C2B-D16C-4D13-ADFF-8E3545168C4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57993"/>
      </p:ext>
    </p:extLst>
  </p:cSld>
  <p:clrMapOvr>
    <a:masterClrMapping/>
  </p:clrMapOvr>
</p:sld>
</file>

<file path=ppt/theme/theme1.xml><?xml version="1.0" encoding="utf-8"?>
<a:theme xmlns:a="http://schemas.openxmlformats.org/drawingml/2006/main" name="Bookend Slides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8D4EE6C6-F675-814C-87CD-E781DA81135F}"/>
    </a:ext>
  </a:extLst>
</a:theme>
</file>

<file path=ppt/theme/theme10.xml><?xml version="1.0" encoding="utf-8"?>
<a:theme xmlns:a="http://schemas.openxmlformats.org/drawingml/2006/main" name="2017 Refresh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5C91E294-F5BF-B84D-B95D-72CAC4E59C07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s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82F2D640-C7FD-3446-AB98-BB531EDA7FAF}"/>
    </a:ext>
  </a:extLst>
</a:theme>
</file>

<file path=ppt/theme/theme3.xml><?xml version="1.0" encoding="utf-8"?>
<a:theme xmlns:a="http://schemas.openxmlformats.org/drawingml/2006/main" name="Section Break Slides - Logo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06728F71-0EA0-4848-8DA6-D39257099D27}"/>
    </a:ext>
  </a:extLst>
</a:theme>
</file>

<file path=ppt/theme/theme4.xml><?xml version="1.0" encoding="utf-8"?>
<a:theme xmlns:a="http://schemas.openxmlformats.org/drawingml/2006/main" name="Key Slides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D6F26938-2605-9D47-85E3-6D4C2CA5572B}"/>
    </a:ext>
  </a:extLst>
</a:theme>
</file>

<file path=ppt/theme/theme5.xml><?xml version="1.0" encoding="utf-8"?>
<a:theme xmlns:a="http://schemas.openxmlformats.org/drawingml/2006/main" name="Key Slides - Logo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C240F146-5FF7-B343-BDA0-C40A05F7E1AA}"/>
    </a:ext>
  </a:extLst>
</a:theme>
</file>

<file path=ppt/theme/theme6.xml><?xml version="1.0" encoding="utf-8"?>
<a:theme xmlns:a="http://schemas.openxmlformats.org/drawingml/2006/main" name="Impact Slides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AF5158F4-558A-4343-BC67-69620DC1FDF5}"/>
    </a:ext>
  </a:extLst>
</a:theme>
</file>

<file path=ppt/theme/theme7.xml><?xml version="1.0" encoding="utf-8"?>
<a:theme xmlns:a="http://schemas.openxmlformats.org/drawingml/2006/main" name="Impact Slides - Logo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D0A4E22D-D1D2-CD46-BADA-E4787142F936}"/>
    </a:ext>
  </a:extLst>
</a:theme>
</file>

<file path=ppt/theme/theme8.xml><?xml version="1.0" encoding="utf-8"?>
<a:theme xmlns:a="http://schemas.openxmlformats.org/drawingml/2006/main" name="Content Slides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19B69B81-6EF8-2443-B3D6-805A448FE2AD}"/>
    </a:ext>
  </a:extLst>
</a:theme>
</file>

<file path=ppt/theme/theme9.xml><?xml version="1.0" encoding="utf-8"?>
<a:theme xmlns:a="http://schemas.openxmlformats.org/drawingml/2006/main" name="Content Slides - Logo">
  <a:themeElements>
    <a:clrScheme name="EAD">
      <a:dk1>
        <a:srgbClr val="08578B"/>
      </a:dk1>
      <a:lt1>
        <a:srgbClr val="FFFFFF"/>
      </a:lt1>
      <a:dk2>
        <a:srgbClr val="3F6932"/>
      </a:dk2>
      <a:lt2>
        <a:srgbClr val="D2D2D3"/>
      </a:lt2>
      <a:accent1>
        <a:srgbClr val="058FAF"/>
      </a:accent1>
      <a:accent2>
        <a:srgbClr val="55994B"/>
      </a:accent2>
      <a:accent3>
        <a:srgbClr val="5E459B"/>
      </a:accent3>
      <a:accent4>
        <a:srgbClr val="FBD710"/>
      </a:accent4>
      <a:accent5>
        <a:srgbClr val="C82027"/>
      </a:accent5>
      <a:accent6>
        <a:srgbClr val="666666"/>
      </a:accent6>
      <a:hlink>
        <a:srgbClr val="05667C"/>
      </a:hlink>
      <a:folHlink>
        <a:srgbClr val="4C2461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D Template Mono WIDE 2017" id="{350F0965-8EE5-9F42-A8E6-3D9DEB081BFA}" vid="{69547DBC-3484-7340-84FD-42FBE859F70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E94898C0358D459BCD4CC281D3ACBE" ma:contentTypeVersion="1" ma:contentTypeDescription="Create a new document." ma:contentTypeScope="" ma:versionID="53c97abf02c87631409d8f4f60afb24a">
  <xsd:schema xmlns:xsd="http://www.w3.org/2001/XMLSchema" xmlns:xs="http://www.w3.org/2001/XMLSchema" xmlns:p="http://schemas.microsoft.com/office/2006/metadata/properties" xmlns:ns2="cc0073e7-31cd-4c32-9712-79659562e3c7" targetNamespace="http://schemas.microsoft.com/office/2006/metadata/properties" ma:root="true" ma:fieldsID="3b3959ad790eac8a460305e747103ce6" ns2:_="">
    <xsd:import namespace="cc0073e7-31cd-4c32-9712-79659562e3c7"/>
    <xsd:element name="properties">
      <xsd:complexType>
        <xsd:sequence>
          <xsd:element name="documentManagement">
            <xsd:complexType>
              <xsd:all>
                <xsd:element ref="ns2:Fiscal_x0020_Year" minOccurs="0"/>
                <xsd:element ref="ns2:h73f093664ba4549abd8e8f837f64ecc" minOccurs="0"/>
                <xsd:element ref="ns2:TaxCatchAll" minOccurs="0"/>
                <xsd:element ref="ns2:TaxCatchAllLabel" minOccurs="0"/>
                <xsd:element ref="ns2:pf4d17760f49449d8d7ca1858efc9a66" minOccurs="0"/>
                <xsd:element ref="ns2:Sensitive" minOccurs="0"/>
                <xsd:element ref="ns2:fa8b3c0ab554460e9de7d33f965d1016" minOccurs="0"/>
                <xsd:element ref="ns2:Mission_x0020_Area" minOccurs="0"/>
                <xsd:element ref="ns2:Organizational_x0020_Fun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0073e7-31cd-4c32-9712-79659562e3c7" elementFormDefault="qualified">
    <xsd:import namespace="http://schemas.microsoft.com/office/2006/documentManagement/types"/>
    <xsd:import namespace="http://schemas.microsoft.com/office/infopath/2007/PartnerControls"/>
    <xsd:element name="Fiscal_x0020_Year" ma:index="2" nillable="true" ma:displayName="Fiscal Year" ma:decimals="0" ma:description="The government fiscal year in which the content item originated." ma:internalName="Fiscal_x0020_Year" ma:readOnly="false">
      <xsd:simpleType>
        <xsd:restriction base="dms:Number"/>
      </xsd:simpleType>
    </xsd:element>
    <xsd:element name="h73f093664ba4549abd8e8f837f64ecc" ma:index="3" nillable="true" ma:taxonomy="true" ma:internalName="h73f093664ba4549abd8e8f837f64ecc" ma:taxonomyFieldName="Owning_x0020_Organization" ma:displayName="Owning Organization" ma:readOnly="false" ma:default="" ma:fieldId="{173f0936-64ba-4549-abd8-e8f837f64ecc}" ma:sspId="568ddf3f-b77f-46a0-9295-2b9495b51427" ma:termSetId="9ce56c1d-77ea-4038-9579-fce442ea06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4" nillable="true" ma:displayName="Taxonomy Catch All Column" ma:hidden="true" ma:list="{c0fc5b76-18d3-4518-80f6-5d7a216b0ca4}" ma:internalName="TaxCatchAll" ma:showField="CatchAllData" ma:web="3f70a938-e976-41e5-8ae6-469329a2e6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5" nillable="true" ma:displayName="Taxonomy Catch All Column1" ma:hidden="true" ma:list="{c0fc5b76-18d3-4518-80f6-5d7a216b0ca4}" ma:internalName="TaxCatchAllLabel" ma:readOnly="true" ma:showField="CatchAllDataLabel" ma:web="3f70a938-e976-41e5-8ae6-469329a2e6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f4d17760f49449d8d7ca1858efc9a66" ma:index="7" nillable="true" ma:taxonomy="true" ma:internalName="pf4d17760f49449d8d7ca1858efc9a66" ma:taxonomyFieldName="Originating_x0020_Location" ma:displayName="Originating Location" ma:readOnly="false" ma:default="" ma:fieldId="{9f4d1776-0f49-449d-8d7c-a1858efc9a66}" ma:sspId="568ddf3f-b77f-46a0-9295-2b9495b51427" ma:termSetId="b1fee49d-eb55-4699-8c86-a172081d4e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e" ma:index="9" nillable="true" ma:displayName="Sensitive" ma:default="0" ma:internalName="Sensitive">
      <xsd:simpleType>
        <xsd:restriction base="dms:Boolean"/>
      </xsd:simpleType>
    </xsd:element>
    <xsd:element name="fa8b3c0ab554460e9de7d33f965d1016" ma:index="17" nillable="true" ma:taxonomy="true" ma:internalName="fa8b3c0ab554460e9de7d33f965d1016" ma:taxonomyFieldName="Subject_x0020_Location" ma:displayName="Subject Location" ma:default="" ma:fieldId="{fa8b3c0a-b554-460e-9de7-d33f965d1016}" ma:taxonomyMulti="true" ma:sspId="568ddf3f-b77f-46a0-9295-2b9495b51427" ma:termSetId="b1fee49d-eb55-4699-8c86-a172081d4ed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ission_x0020_Area" ma:index="19" nillable="true" ma:displayName="Mission Area" ma:description="The FEMA mission area to which the document pertains" ma:format="Dropdown" ma:internalName="Mission_x0020_Area">
      <xsd:simpleType>
        <xsd:restriction base="dms:Choice">
          <xsd:enumeration value="External and Public Affairs"/>
          <xsd:enumeration value="Federal Insurance and Mitigation"/>
          <xsd:enumeration value="Logistics Management"/>
          <xsd:enumeration value="Protection and National Preparedness"/>
          <xsd:enumeration value="Recovery"/>
          <xsd:enumeration value="Response"/>
          <xsd:enumeration value="US Fire Administration"/>
        </xsd:restriction>
      </xsd:simpleType>
    </xsd:element>
    <xsd:element name="Organizational_x0020_Function" ma:index="20" nillable="true" ma:displayName="Organizational Function" ma:description="The organizational function to which the document pertains" ma:format="Dropdown" ma:internalName="Organizational_x0020_Function">
      <xsd:simpleType>
        <xsd:restriction base="dms:Choice">
          <xsd:enumeration value="Administration"/>
          <xsd:enumeration value="Financial"/>
          <xsd:enumeration value="Human Capital"/>
          <xsd:enumeration value="IT"/>
          <xsd:enumeration value="Mission Suppor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6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Resource Document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73f093664ba4549abd8e8f837f64ecc xmlns="cc0073e7-31cd-4c32-9712-79659562e3c7">
      <Terms xmlns="http://schemas.microsoft.com/office/infopath/2007/PartnerControls"/>
    </h73f093664ba4549abd8e8f837f64ecc>
    <Sensitive xmlns="cc0073e7-31cd-4c32-9712-79659562e3c7">false</Sensitive>
    <fa8b3c0ab554460e9de7d33f965d1016 xmlns="cc0073e7-31cd-4c32-9712-79659562e3c7">
      <Terms xmlns="http://schemas.microsoft.com/office/infopath/2007/PartnerControls"/>
    </fa8b3c0ab554460e9de7d33f965d1016>
    <Organizational_x0020_Function xmlns="cc0073e7-31cd-4c32-9712-79659562e3c7" xsi:nil="true"/>
    <TaxCatchAll xmlns="cc0073e7-31cd-4c32-9712-79659562e3c7"/>
    <Fiscal_x0020_Year xmlns="cc0073e7-31cd-4c32-9712-79659562e3c7" xsi:nil="true"/>
    <Mission_x0020_Area xmlns="cc0073e7-31cd-4c32-9712-79659562e3c7" xsi:nil="true"/>
    <pf4d17760f49449d8d7ca1858efc9a66 xmlns="cc0073e7-31cd-4c32-9712-79659562e3c7">
      <Terms xmlns="http://schemas.microsoft.com/office/infopath/2007/PartnerControls"/>
    </pf4d17760f49449d8d7ca1858efc9a66>
  </documentManagement>
</p:properties>
</file>

<file path=customXml/itemProps1.xml><?xml version="1.0" encoding="utf-8"?>
<ds:datastoreItem xmlns:ds="http://schemas.openxmlformats.org/officeDocument/2006/customXml" ds:itemID="{4AA86030-41DF-49F5-BEA4-D700F79FF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0073e7-31cd-4c32-9712-79659562e3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B059E2-05D3-4FA4-B0D7-2CEB2700C0A5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cc0073e7-31cd-4c32-9712-79659562e3c7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</TotalTime>
  <Words>904</Words>
  <Application>Microsoft Macintosh PowerPoint</Application>
  <PresentationFormat>Widescreen</PresentationFormat>
  <Paragraphs>245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Arial</vt:lpstr>
      <vt:lpstr>Calibri</vt:lpstr>
      <vt:lpstr>Cambria Math</vt:lpstr>
      <vt:lpstr>Franklin Gothic Book</vt:lpstr>
      <vt:lpstr>Franklin Gothic Demi</vt:lpstr>
      <vt:lpstr>Franklin Gothic Heavy</vt:lpstr>
      <vt:lpstr>Franklin Gothic Medium</vt:lpstr>
      <vt:lpstr>Franklin Gothic Medium Cond</vt:lpstr>
      <vt:lpstr>Bookend Slides</vt:lpstr>
      <vt:lpstr>Section Break Slides</vt:lpstr>
      <vt:lpstr>Section Break Slides - Logo</vt:lpstr>
      <vt:lpstr>Key Slides</vt:lpstr>
      <vt:lpstr>Key Slides - Logo</vt:lpstr>
      <vt:lpstr>Impact Slides</vt:lpstr>
      <vt:lpstr>Impact Slides - Logo</vt:lpstr>
      <vt:lpstr>Content Slides</vt:lpstr>
      <vt:lpstr>Content Slides - Logo</vt:lpstr>
      <vt:lpstr>2017 Refresh</vt:lpstr>
      <vt:lpstr>Optimal Ordering Plans for Personal Protective Equipment during the COVID-19 Pandemic</vt:lpstr>
      <vt:lpstr>About the Inventory Optimization Model</vt:lpstr>
      <vt:lpstr>Model Inputs</vt:lpstr>
      <vt:lpstr>Sets</vt:lpstr>
      <vt:lpstr>Input Data</vt:lpstr>
      <vt:lpstr>Experimental Design</vt:lpstr>
      <vt:lpstr>Sets</vt:lpstr>
      <vt:lpstr>Input Data: Item Type</vt:lpstr>
      <vt:lpstr>Input Data: Initialization Parameters </vt:lpstr>
      <vt:lpstr>Input Data: Supplier Attributes</vt:lpstr>
      <vt:lpstr>Input Data: Demand and Reliability Levels</vt:lpstr>
      <vt:lpstr>Model Outputs</vt:lpstr>
      <vt:lpstr>Model Outputs: Ordering and Receiving Schedule</vt:lpstr>
      <vt:lpstr>Model Outputs: Ordering and Receiving Schedule</vt:lpstr>
      <vt:lpstr>Model Outputs: Ordering Schedule Table</vt:lpstr>
      <vt:lpstr>Model Outputs</vt:lpstr>
      <vt:lpstr>Model Outputs</vt:lpstr>
      <vt:lpstr>Sensitivity Analysis</vt:lpstr>
      <vt:lpstr>Sensitivity Analysis Design: Model Input Variations</vt:lpstr>
      <vt:lpstr>Model Output: Sensitivity Analysis</vt:lpstr>
      <vt:lpstr>Next Steps by September 15th</vt:lpstr>
      <vt:lpstr>PowerPoint Presentation</vt:lpstr>
      <vt:lpstr>Model Outputs: Ordering and Receiving Schedule</vt:lpstr>
      <vt:lpstr>Model Outputs: Ordering and Receiving Schedule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Darby</dc:creator>
  <cp:lastModifiedBy>Chelsea Greene</cp:lastModifiedBy>
  <cp:revision>227</cp:revision>
  <cp:lastPrinted>2018-09-28T18:26:54Z</cp:lastPrinted>
  <dcterms:created xsi:type="dcterms:W3CDTF">2017-03-08T15:04:32Z</dcterms:created>
  <dcterms:modified xsi:type="dcterms:W3CDTF">2020-08-28T23:28:56Z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0x01010021E94898C0358D459BCD4CC281D3ACBE</vt:lpwstr>
  </property>
  <property fmtid="{D5CDD505-2E9C-101B-9397-08002B2CF9AE}" pid="3" name="Order">
    <vt:r8>5500</vt:r8>
  </property>
  <property fmtid="{D5CDD505-2E9C-101B-9397-08002B2CF9AE}" pid="4" name="xd_ProgID">
    <vt:lpwstr/>
  </property>
  <property fmtid="{D5CDD505-2E9C-101B-9397-08002B2CF9AE}" pid="5" name="TemplateUrl">
    <vt:lpwstr/>
  </property>
</Properties>
</file>